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4" r:id="rId2"/>
    <p:sldId id="420" r:id="rId3"/>
    <p:sldId id="421" r:id="rId4"/>
    <p:sldId id="378" r:id="rId5"/>
    <p:sldId id="380" r:id="rId6"/>
    <p:sldId id="321" r:id="rId7"/>
    <p:sldId id="408" r:id="rId8"/>
    <p:sldId id="414" r:id="rId9"/>
    <p:sldId id="415" r:id="rId10"/>
    <p:sldId id="416" r:id="rId11"/>
    <p:sldId id="417" r:id="rId12"/>
    <p:sldId id="418" r:id="rId13"/>
    <p:sldId id="419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" userDrawn="1">
          <p15:clr>
            <a:srgbClr val="A4A3A4"/>
          </p15:clr>
        </p15:guide>
        <p15:guide id="2" pos="476" userDrawn="1">
          <p15:clr>
            <a:srgbClr val="A4A3A4"/>
          </p15:clr>
        </p15:guide>
        <p15:guide id="3" orient="horz" pos="3208" userDrawn="1">
          <p15:clr>
            <a:srgbClr val="A4A3A4"/>
          </p15:clr>
        </p15:guide>
        <p15:guide id="4" pos="57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103"/>
    <a:srgbClr val="DEE7D1"/>
    <a:srgbClr val="383180"/>
    <a:srgbClr val="FF0000"/>
    <a:srgbClr val="7F7F7F"/>
    <a:srgbClr val="F3E203"/>
    <a:srgbClr val="EFF3EA"/>
    <a:srgbClr val="393280"/>
    <a:srgbClr val="A82234"/>
    <a:srgbClr val="A22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6433" autoAdjust="0"/>
  </p:normalViewPr>
  <p:slideViewPr>
    <p:cSldViewPr>
      <p:cViewPr varScale="1">
        <p:scale>
          <a:sx n="151" d="100"/>
          <a:sy n="151" d="100"/>
        </p:scale>
        <p:origin x="210" y="138"/>
      </p:cViewPr>
      <p:guideLst>
        <p:guide orient="horz" pos="350"/>
        <p:guide pos="476"/>
        <p:guide orient="horz" pos="3208"/>
        <p:guide pos="57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959E6-D029-47D4-B9C4-F16A998F56C7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9B36F-67D7-485B-B6F4-DAC488E7C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75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BA69-0E52-4910-BD99-D740331A3E27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BA69-0E52-4910-BD99-D740331A3E27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BA69-0E52-4910-BD99-D740331A3E27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BA69-0E52-4910-BD99-D740331A3E27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6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BA69-0E52-4910-BD99-D740331A3E27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BA69-0E52-4910-BD99-D740331A3E27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BA69-0E52-4910-BD99-D740331A3E27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BA69-0E52-4910-BD99-D740331A3E27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2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BA69-0E52-4910-BD99-D740331A3E27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27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BA69-0E52-4910-BD99-D740331A3E27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BA69-0E52-4910-BD99-D740331A3E27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5BA69-0E52-4910-BD99-D740331A3E27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C33F3-AD69-41A5-83CA-2EDCFD89E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6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&#1087;&#1086;&#1095;&#1077;&#1087;&#1085;&#1077;&#1074;.&#1088;&#1092;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jpeg"/><Relationship Id="rId5" Type="http://schemas.openxmlformats.org/officeDocument/2006/relationships/image" Target="../media/image6.png"/><Relationship Id="rId10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24.jpeg"/><Relationship Id="rId5" Type="http://schemas.openxmlformats.org/officeDocument/2006/relationships/image" Target="../media/image6.png"/><Relationship Id="rId10" Type="http://schemas.openxmlformats.org/officeDocument/2006/relationships/image" Target="../media/image23.jpe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7092278" y="4433168"/>
            <a:ext cx="2584594" cy="710332"/>
            <a:chOff x="9732125" y="2417930"/>
            <a:chExt cx="2688611" cy="1262809"/>
          </a:xfrm>
        </p:grpSpPr>
        <p:sp>
          <p:nvSpPr>
            <p:cNvPr id="30" name="TextBox 29"/>
            <p:cNvSpPr txBox="1"/>
            <p:nvPr/>
          </p:nvSpPr>
          <p:spPr>
            <a:xfrm>
              <a:off x="9732125" y="2417930"/>
              <a:ext cx="2022461" cy="126280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45093" tIns="22547" rIns="45093" bIns="22547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80000"/>
                </a:lnSpc>
                <a:defRPr sz="15000" b="1">
                  <a:ln w="3175">
                    <a:noFill/>
                    <a:prstDash val="solid"/>
                  </a:ln>
                  <a:solidFill>
                    <a:srgbClr val="FF0000"/>
                  </a:solidFill>
                  <a:latin typeface="Impact" panose="020B0806030902050204" pitchFamily="34" charset="0"/>
                  <a:ea typeface="KaiTi" pitchFamily="49" charset="-122"/>
                  <a:cs typeface="Times New Roman" pitchFamily="18" charset="0"/>
                </a:defRPr>
              </a:lvl1pPr>
            </a:lstStyle>
            <a:p>
              <a:pPr algn="l" defTabSz="584357">
                <a:defRPr/>
              </a:pPr>
              <a:r>
                <a:rPr lang="ru-RU" sz="5400" b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2025</a:t>
              </a:r>
              <a:r>
                <a:rPr lang="ru-RU" sz="1200" b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 rot="16200000">
              <a:off x="11952377" y="2281436"/>
              <a:ext cx="328410" cy="608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84357">
                <a:defRPr/>
              </a:pPr>
              <a:endParaRPr lang="ru-RU" sz="3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endParaRPr>
            </a:p>
          </p:txBody>
        </p:sp>
      </p:grpSp>
      <p:sp>
        <p:nvSpPr>
          <p:cNvPr id="35" name="Параллелограмм 34"/>
          <p:cNvSpPr/>
          <p:nvPr/>
        </p:nvSpPr>
        <p:spPr>
          <a:xfrm>
            <a:off x="323528" y="1798880"/>
            <a:ext cx="8820472" cy="1708973"/>
          </a:xfrm>
          <a:prstGeom prst="parallelogram">
            <a:avLst>
              <a:gd name="adj" fmla="val 111205"/>
            </a:avLst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60000">
                <a:schemeClr val="bg1">
                  <a:alpha val="89000"/>
                </a:schemeClr>
              </a:gs>
              <a:gs pos="100000">
                <a:schemeClr val="bg1">
                  <a:alpha val="42000"/>
                </a:schemeClr>
              </a:gs>
            </a:gsLst>
            <a:lin ang="0" scaled="1"/>
            <a:tileRect/>
          </a:gradFill>
          <a:effectLst/>
        </p:spPr>
        <p:txBody>
          <a:bodyPr wrap="square" lIns="45093" tIns="22547" rIns="45093" bIns="22547" anchor="ctr">
            <a:noAutofit/>
          </a:bodyPr>
          <a:lstStyle/>
          <a:p>
            <a:pPr algn="ctr" defTabSz="584357"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ЮНАРМЕЙСКИЙ ОТРЯД</a:t>
            </a:r>
          </a:p>
          <a:p>
            <a:pPr algn="ctr" defTabSz="584357"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«ЯСТРЕБ» им . Героя Советского Союза А.Л. Кожевникова</a:t>
            </a:r>
          </a:p>
          <a:p>
            <a:pPr algn="ctr" defTabSz="584357">
              <a:defRPr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Руководитель: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Владимир Петрович </a:t>
            </a:r>
            <a:r>
              <a:rPr lang="ru-RU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Почепнев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–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заместитель директора по безопасности, педагог дополнительного образования, член РО ВВПОД ЮНАРМИЯ по Красноярскому краю</a:t>
            </a:r>
          </a:p>
          <a:p>
            <a:pPr algn="ctr" defTabSz="584357">
              <a:defRPr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</a:p>
          <a:p>
            <a:pPr algn="ctr" defTabSz="584357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 defTabSz="584357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 defTabSz="584357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 defTabSz="584357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 defTabSz="584357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 defTabSz="584357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 defTabSz="584357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 defTabSz="584357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 defTabSz="584357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 defTabSz="584357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 defTabSz="584357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 defTabSz="584357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 defTabSz="584357"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 defTabSz="584357">
              <a:defRPr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МАОУ СШ № 34 г.Красноярска,</a:t>
            </a:r>
          </a:p>
          <a:p>
            <a:pPr algn="ctr" defTabSz="584357">
              <a:defRPr/>
            </a:pP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 defTabSz="584357">
              <a:defRPr/>
            </a:pP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67117"/>
            <a:ext cx="1673085" cy="1798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изображение_viber_2023-12-03_23-23-13-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67117"/>
            <a:ext cx="2113026" cy="2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72000"/>
            </a:blip>
            <a:srcRect/>
            <a:stretch>
              <a:fillRect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0" y="6775"/>
            <a:ext cx="9144001" cy="489617"/>
            <a:chOff x="-11514" y="-22023"/>
            <a:chExt cx="9168028" cy="48961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103114" tIns="51554" rIns="103114" bIns="51554" rtlCol="0" anchor="ctr">
              <a:noAutofit/>
            </a:bodyPr>
            <a:lstStyle/>
            <a:p>
              <a:pPr algn="ctr" defTabSz="8217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" y="-22023"/>
              <a:ext cx="9156513" cy="47818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4039">
                <a:lnSpc>
                  <a:spcPct val="80000"/>
                </a:lnSpc>
                <a:defRPr/>
              </a:pPr>
              <a:r>
                <a:rPr lang="ru-RU" sz="1500" b="1" dirty="0">
                  <a:solidFill>
                    <a:srgbClr val="AC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ИГРЫ «ЗАРНИЦА» и «ОРЛЁНОК» 1980 –е годы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" y="440624"/>
            <a:ext cx="486218" cy="4702876"/>
          </a:xfrm>
          <a:prstGeom prst="rect">
            <a:avLst/>
          </a:prstGeom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107802"/>
            <a:ext cx="764025" cy="82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Номер слайда 1"/>
          <p:cNvSpPr txBox="1">
            <a:spLocks/>
          </p:cNvSpPr>
          <p:nvPr/>
        </p:nvSpPr>
        <p:spPr>
          <a:xfrm>
            <a:off x="8493717" y="51111"/>
            <a:ext cx="590022" cy="389513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914400">
              <a:defRPr/>
            </a:pPr>
            <a:r>
              <a:rPr lang="ru-RU" sz="1800" kern="0" cap="none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24" name="Рисунок 23" descr="KLoIzDLyGQ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504670"/>
            <a:ext cx="6837187" cy="44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72000"/>
            </a:blip>
            <a:srcRect/>
            <a:stretch>
              <a:fillRect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0" y="6775"/>
            <a:ext cx="9144001" cy="489617"/>
            <a:chOff x="-11514" y="-22023"/>
            <a:chExt cx="9168028" cy="48961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103114" tIns="51554" rIns="103114" bIns="51554" rtlCol="0" anchor="ctr">
              <a:noAutofit/>
            </a:bodyPr>
            <a:lstStyle/>
            <a:p>
              <a:pPr algn="ctr" defTabSz="8217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" y="-22023"/>
              <a:ext cx="9156513" cy="47818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4039">
                <a:lnSpc>
                  <a:spcPct val="80000"/>
                </a:lnSpc>
                <a:defRPr/>
              </a:pPr>
              <a:r>
                <a:rPr lang="ru-RU" sz="1500" b="1" dirty="0">
                  <a:solidFill>
                    <a:srgbClr val="AC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ИГРЫ «ЗАРНИЦА» и «ОРЛЁНОК» 1980 –е годы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" y="440624"/>
            <a:ext cx="486218" cy="4702876"/>
          </a:xfrm>
          <a:prstGeom prst="rect">
            <a:avLst/>
          </a:prstGeom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107802"/>
            <a:ext cx="764025" cy="82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Номер слайда 1"/>
          <p:cNvSpPr txBox="1">
            <a:spLocks/>
          </p:cNvSpPr>
          <p:nvPr/>
        </p:nvSpPr>
        <p:spPr>
          <a:xfrm>
            <a:off x="8493717" y="51111"/>
            <a:ext cx="590022" cy="389513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914400">
              <a:defRPr/>
            </a:pPr>
            <a:r>
              <a:rPr lang="ru-RU" sz="1800" kern="0" cap="none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24" name="Рисунок 23" descr="sJX2HffL2j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664" y="483518"/>
            <a:ext cx="6409279" cy="44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72000"/>
            </a:blip>
            <a:srcRect/>
            <a:stretch>
              <a:fillRect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0" y="6775"/>
            <a:ext cx="9144001" cy="489617"/>
            <a:chOff x="-11514" y="-22023"/>
            <a:chExt cx="9168028" cy="48961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103114" tIns="51554" rIns="103114" bIns="51554" rtlCol="0" anchor="ctr">
              <a:noAutofit/>
            </a:bodyPr>
            <a:lstStyle/>
            <a:p>
              <a:pPr algn="ctr" defTabSz="8217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" y="-22023"/>
              <a:ext cx="9156513" cy="47818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4039">
                <a:lnSpc>
                  <a:spcPct val="80000"/>
                </a:lnSpc>
                <a:defRPr/>
              </a:pPr>
              <a:r>
                <a:rPr lang="ru-RU" sz="1500" b="1" dirty="0">
                  <a:solidFill>
                    <a:srgbClr val="AC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ИГРЫ «ЗАРНИЦА» и «ОРЛЁНОК» 1980 –е годы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" y="440624"/>
            <a:ext cx="486218" cy="4702876"/>
          </a:xfrm>
          <a:prstGeom prst="rect">
            <a:avLst/>
          </a:prstGeom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107802"/>
            <a:ext cx="764025" cy="82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Номер слайда 1"/>
          <p:cNvSpPr txBox="1">
            <a:spLocks/>
          </p:cNvSpPr>
          <p:nvPr/>
        </p:nvSpPr>
        <p:spPr>
          <a:xfrm>
            <a:off x="8493717" y="51111"/>
            <a:ext cx="590022" cy="389513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914400">
              <a:defRPr/>
            </a:pPr>
            <a:r>
              <a:rPr lang="ru-RU" sz="1800" kern="0" cap="none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15" name="Рисунок 14" descr="U7GZ2a1Jsa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9632" y="555526"/>
            <a:ext cx="6673648" cy="43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72000"/>
            </a:blip>
            <a:srcRect/>
            <a:stretch>
              <a:fillRect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-66627" y="6775"/>
            <a:ext cx="9210628" cy="992415"/>
            <a:chOff x="-78316" y="-22023"/>
            <a:chExt cx="9234830" cy="99241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103114" tIns="51554" rIns="103114" bIns="51554" rtlCol="0" anchor="ctr">
              <a:noAutofit/>
            </a:bodyPr>
            <a:lstStyle/>
            <a:p>
              <a:pPr algn="ctr" defTabSz="8217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78316" y="492205"/>
              <a:ext cx="9156513" cy="47818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4039">
                <a:lnSpc>
                  <a:spcPct val="80000"/>
                </a:lnSpc>
                <a:defRPr/>
              </a:pPr>
              <a:r>
                <a:rPr lang="ru-RU" sz="1500" b="1" dirty="0">
                  <a:solidFill>
                    <a:srgbClr val="AC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Определение Юнармейский отряд – это скорее ВПО, а не ВПК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" y="440624"/>
            <a:ext cx="486218" cy="4702876"/>
          </a:xfrm>
          <a:prstGeom prst="rect">
            <a:avLst/>
          </a:prstGeom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107802"/>
            <a:ext cx="764025" cy="82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Номер слайда 1"/>
          <p:cNvSpPr txBox="1">
            <a:spLocks/>
          </p:cNvSpPr>
          <p:nvPr/>
        </p:nvSpPr>
        <p:spPr>
          <a:xfrm>
            <a:off x="8493717" y="51111"/>
            <a:ext cx="590022" cy="389513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914400">
              <a:defRPr/>
            </a:pPr>
            <a:r>
              <a:rPr lang="ru-RU" sz="1800" kern="0" cap="none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8BEF76-7CB6-4409-BB95-0044FABA9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Военно-патриотическое объединение — это организация, целью которой является воспитание патриотизма, укрепление физической подготовки, формирование готовности к защите Родины среди молодежи. Такие объединения часто занимаются военно-прикладными видами спорта, организуют походы, полевые выходы, проводят занятия по основам военной службы, знакомят участников с историей Вооруженных Сил России и героическими подвигами предков.</a:t>
            </a:r>
          </a:p>
        </p:txBody>
      </p:sp>
    </p:spTree>
    <p:extLst>
      <p:ext uri="{BB962C8B-B14F-4D97-AF65-F5344CB8AC3E}">
        <p14:creationId xmlns:p14="http://schemas.microsoft.com/office/powerpoint/2010/main" val="21309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72000"/>
            </a:blip>
            <a:srcRect/>
            <a:stretch>
              <a:fillRect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-48777" y="6775"/>
            <a:ext cx="9192778" cy="1010655"/>
            <a:chOff x="-60419" y="-22023"/>
            <a:chExt cx="9216933" cy="101065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103114" tIns="51554" rIns="103114" bIns="51554" rtlCol="0" anchor="ctr">
              <a:noAutofit/>
            </a:bodyPr>
            <a:lstStyle/>
            <a:p>
              <a:pPr algn="ctr" defTabSz="8217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60419" y="510445"/>
              <a:ext cx="9156513" cy="47818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4039">
                <a:lnSpc>
                  <a:spcPct val="80000"/>
                </a:lnSpc>
                <a:defRPr/>
              </a:pPr>
              <a:r>
                <a:rPr lang="ru-RU" sz="1800" b="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▌</a:t>
              </a:r>
              <a:r>
                <a:rPr lang="ru-RU" sz="1800" b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800" b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Roboto" panose="02000000000000000000" pitchFamily="2" charset="0"/>
                </a:rPr>
                <a:t>Перечень</a:t>
              </a:r>
              <a:r>
                <a:rPr lang="ru-RU" sz="1800" b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800" b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Roboto" panose="02000000000000000000" pitchFamily="2" charset="0"/>
                </a:rPr>
                <a:t>обязательных</a:t>
              </a:r>
              <a:r>
                <a:rPr lang="ru-RU" sz="1800" b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800" b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Roboto" panose="02000000000000000000" pitchFamily="2" charset="0"/>
                </a:rPr>
                <a:t>документов</a:t>
              </a:r>
              <a:r>
                <a:rPr lang="ru-RU" sz="1800" b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800" b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Roboto" panose="02000000000000000000" pitchFamily="2" charset="0"/>
                </a:rPr>
                <a:t>и</a:t>
              </a:r>
              <a:r>
                <a:rPr lang="ru-RU" sz="1800" b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800" b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Roboto" panose="02000000000000000000" pitchFamily="2" charset="0"/>
                </a:rPr>
                <a:t>локальных</a:t>
              </a:r>
              <a:r>
                <a:rPr lang="ru-RU" sz="1800" b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800" b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Roboto" panose="02000000000000000000" pitchFamily="2" charset="0"/>
                </a:rPr>
                <a:t>актов</a:t>
              </a:r>
              <a:r>
                <a:rPr lang="ru-RU" sz="1800" b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br>
                <a:rPr lang="ru-RU" sz="180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ru-RU" sz="1500" b="1" dirty="0">
                <a:solidFill>
                  <a:srgbClr val="AC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" y="440624"/>
            <a:ext cx="486218" cy="4702876"/>
          </a:xfrm>
          <a:prstGeom prst="rect">
            <a:avLst/>
          </a:prstGeom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107802"/>
            <a:ext cx="764025" cy="82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Номер слайда 1"/>
          <p:cNvSpPr txBox="1">
            <a:spLocks/>
          </p:cNvSpPr>
          <p:nvPr/>
        </p:nvSpPr>
        <p:spPr>
          <a:xfrm>
            <a:off x="8493717" y="51111"/>
            <a:ext cx="590022" cy="389513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914400">
              <a:defRPr/>
            </a:pPr>
            <a:r>
              <a:rPr lang="ru-RU" sz="1800" kern="0" cap="none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8BEF76-7CB6-4409-BB95-0044FABA9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800" dirty="0"/>
              <a:t>1. Приказ директора школы о создании Юнармейского отряда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Положение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о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Юнармейском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отряд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е, Устав юнармейского отряда</a:t>
            </a:r>
            <a:b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Регламент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внутреннего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распорядка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Юнармейского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отряд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Программа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воспитания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и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обучени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Договор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между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школой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и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региональным (местным)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отделением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Всероссийского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детско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юношеского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движения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«ЮНАРМИЯ</a:t>
            </a:r>
            <a:r>
              <a:rPr lang="ru-RU" sz="1800" b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Протокол родительского собрания или классного часа с обсуждением вопроса создания отряда.</a:t>
            </a:r>
            <a:b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Заявления родителей или законных представителей учеников о согласии на участие ребёнка в работе отряда (регистрация в Приложении Юнармеец).</a:t>
            </a:r>
            <a:b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Анкетирование учащихся и проведение инструктажей по технике безопасности.</a:t>
            </a:r>
            <a:b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u="sng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https://почепнев.рф/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006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72000"/>
            </a:blip>
            <a:srcRect/>
            <a:stretch>
              <a:fillRect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-48777" y="6775"/>
            <a:ext cx="9192778" cy="1010655"/>
            <a:chOff x="-60419" y="-22023"/>
            <a:chExt cx="9216933" cy="101065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103114" tIns="51554" rIns="103114" bIns="51554" rtlCol="0" anchor="ctr">
              <a:noAutofit/>
            </a:bodyPr>
            <a:lstStyle/>
            <a:p>
              <a:pPr algn="ctr" defTabSz="8217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60419" y="510445"/>
              <a:ext cx="9156513" cy="47818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4039">
                <a:lnSpc>
                  <a:spcPct val="80000"/>
                </a:lnSpc>
                <a:defRPr/>
              </a:pPr>
              <a:r>
                <a:rPr lang="ru-RU" dirty="0">
                  <a:solidFill>
                    <a:srgbClr val="000000"/>
                  </a:solidFill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Описание ролей в отряде</a:t>
              </a:r>
              <a:br>
                <a:rPr lang="ru-RU" sz="180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ru-RU" sz="1500" b="1" dirty="0">
                <a:solidFill>
                  <a:srgbClr val="AC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" y="440624"/>
            <a:ext cx="486218" cy="4702876"/>
          </a:xfrm>
          <a:prstGeom prst="rect">
            <a:avLst/>
          </a:prstGeom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107802"/>
            <a:ext cx="764025" cy="82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Номер слайда 1"/>
          <p:cNvSpPr txBox="1">
            <a:spLocks/>
          </p:cNvSpPr>
          <p:nvPr/>
        </p:nvSpPr>
        <p:spPr>
          <a:xfrm>
            <a:off x="8493717" y="51111"/>
            <a:ext cx="590022" cy="389513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914400">
              <a:defRPr/>
            </a:pPr>
            <a:r>
              <a:rPr lang="ru-RU" sz="1800" kern="0" cap="none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8BEF76-7CB6-4409-BB95-0044FABA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7251"/>
            <a:ext cx="8229600" cy="3637372"/>
          </a:xfrm>
        </p:spPr>
        <p:txBody>
          <a:bodyPr>
            <a:normAutofit/>
          </a:bodyPr>
          <a:lstStyle/>
          <a:p>
            <a:r>
              <a:rPr lang="ru-RU" sz="1800" dirty="0"/>
              <a:t>▌ 1. Направление "Атлет":</a:t>
            </a:r>
          </a:p>
          <a:p>
            <a:endParaRPr lang="ru-RU" sz="1800" dirty="0"/>
          </a:p>
          <a:p>
            <a:r>
              <a:rPr lang="ru-RU" sz="1800" dirty="0"/>
              <a:t>Это направление ориентировано на физическую подготовку и развитие спортивных способностей юнармейцев. Здесь ребята занимаются спортом, укрепляют здоровье, повышают выносливость и координацию движений. Среди видов спорта — футбол, волейбол, баскетбол, легкая атлетика, плавание, единоборства и многие другие дисциплины. Занятия способствуют формированию спортивного характера, дисциплинированности и ответственности.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551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72000"/>
            </a:blip>
            <a:srcRect/>
            <a:stretch>
              <a:fillRect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-48777" y="6775"/>
            <a:ext cx="9192778" cy="1010655"/>
            <a:chOff x="-60419" y="-22023"/>
            <a:chExt cx="9216933" cy="101065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103114" tIns="51554" rIns="103114" bIns="51554" rtlCol="0" anchor="ctr">
              <a:noAutofit/>
            </a:bodyPr>
            <a:lstStyle/>
            <a:p>
              <a:pPr algn="ctr" defTabSz="8217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60419" y="510445"/>
              <a:ext cx="9156513" cy="47818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4039">
                <a:lnSpc>
                  <a:spcPct val="80000"/>
                </a:lnSpc>
                <a:defRPr/>
              </a:pPr>
              <a:r>
                <a:rPr lang="ru-RU" dirty="0">
                  <a:solidFill>
                    <a:srgbClr val="000000"/>
                  </a:solidFill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Описание ролей в отряде</a:t>
              </a:r>
              <a:br>
                <a:rPr lang="ru-RU" sz="180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ru-RU" sz="1500" b="1" dirty="0">
                <a:solidFill>
                  <a:srgbClr val="AC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" y="440624"/>
            <a:ext cx="486218" cy="4702876"/>
          </a:xfrm>
          <a:prstGeom prst="rect">
            <a:avLst/>
          </a:prstGeom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107802"/>
            <a:ext cx="764025" cy="82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Номер слайда 1"/>
          <p:cNvSpPr txBox="1">
            <a:spLocks/>
          </p:cNvSpPr>
          <p:nvPr/>
        </p:nvSpPr>
        <p:spPr>
          <a:xfrm>
            <a:off x="8493717" y="51111"/>
            <a:ext cx="590022" cy="389513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914400">
              <a:defRPr/>
            </a:pPr>
            <a:r>
              <a:rPr lang="ru-RU" sz="1800" kern="0" cap="none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8BEF76-7CB6-4409-BB95-0044FABA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7251"/>
            <a:ext cx="8229600" cy="363737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▌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Направление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Защитник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":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акцент делается на подготовке будущих защитников Отечества. Юнармейцы изучают основы военной службы, проходят курсы начальной военной подготовки, осваивают приемы оказания первой медицинской помощи, знакомятся с устройством оружия и техники. Это направление помогает формировать чувство патриотизма, любви к Родине и готовности защищать её интересы.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576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72000"/>
            </a:blip>
            <a:srcRect/>
            <a:stretch>
              <a:fillRect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-48777" y="6775"/>
            <a:ext cx="9192778" cy="1010655"/>
            <a:chOff x="-60419" y="-22023"/>
            <a:chExt cx="9216933" cy="101065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103114" tIns="51554" rIns="103114" bIns="51554" rtlCol="0" anchor="ctr">
              <a:noAutofit/>
            </a:bodyPr>
            <a:lstStyle/>
            <a:p>
              <a:pPr algn="ctr" defTabSz="8217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60419" y="510445"/>
              <a:ext cx="9156513" cy="47818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4039">
                <a:lnSpc>
                  <a:spcPct val="80000"/>
                </a:lnSpc>
                <a:defRPr/>
              </a:pPr>
              <a:r>
                <a:rPr lang="ru-RU" dirty="0">
                  <a:solidFill>
                    <a:srgbClr val="000000"/>
                  </a:solidFill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Описание ролей в отряде</a:t>
              </a:r>
              <a:br>
                <a:rPr lang="ru-RU" sz="180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ru-RU" sz="1500" b="1" dirty="0">
                <a:solidFill>
                  <a:srgbClr val="AC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" y="440624"/>
            <a:ext cx="486218" cy="4702876"/>
          </a:xfrm>
          <a:prstGeom prst="rect">
            <a:avLst/>
          </a:prstGeom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107802"/>
            <a:ext cx="764025" cy="82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Номер слайда 1"/>
          <p:cNvSpPr txBox="1">
            <a:spLocks/>
          </p:cNvSpPr>
          <p:nvPr/>
        </p:nvSpPr>
        <p:spPr>
          <a:xfrm>
            <a:off x="8493717" y="51111"/>
            <a:ext cx="590022" cy="389513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914400">
              <a:defRPr/>
            </a:pPr>
            <a:r>
              <a:rPr lang="ru-RU" sz="1800" kern="0" cap="none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8BEF76-7CB6-4409-BB95-0044FABA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7251"/>
            <a:ext cx="8229600" cy="363737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▌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Направление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Иссле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дователь":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Данное направление направлено на развитие интереса к науке и технике. Юнармейцы участвуют в научно-исследовательской работе, посещают научные лаборатории, проводят эксперименты, принимают участие в научных конференциях и конкурсах. Эти занятия развивают аналитическое мышление, умение искать и обрабатывать информацию, формируют интерес к научным открытиям и техническим новинкам.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1797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72000"/>
            </a:blip>
            <a:srcRect/>
            <a:stretch>
              <a:fillRect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-48777" y="6775"/>
            <a:ext cx="9192778" cy="1010655"/>
            <a:chOff x="-60419" y="-22023"/>
            <a:chExt cx="9216933" cy="101065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103114" tIns="51554" rIns="103114" bIns="51554" rtlCol="0" anchor="ctr">
              <a:noAutofit/>
            </a:bodyPr>
            <a:lstStyle/>
            <a:p>
              <a:pPr algn="ctr" defTabSz="8217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60419" y="510445"/>
              <a:ext cx="9156513" cy="47818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4039">
                <a:lnSpc>
                  <a:spcPct val="80000"/>
                </a:lnSpc>
                <a:defRPr/>
              </a:pPr>
              <a:r>
                <a:rPr lang="ru-RU" dirty="0">
                  <a:solidFill>
                    <a:srgbClr val="000000"/>
                  </a:solidFill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Описание ролей в отряде</a:t>
              </a:r>
              <a:br>
                <a:rPr lang="ru-RU" sz="180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ru-RU" sz="1500" b="1" dirty="0">
                <a:solidFill>
                  <a:srgbClr val="AC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" y="440624"/>
            <a:ext cx="486218" cy="4702876"/>
          </a:xfrm>
          <a:prstGeom prst="rect">
            <a:avLst/>
          </a:prstGeom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107802"/>
            <a:ext cx="764025" cy="82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Номер слайда 1"/>
          <p:cNvSpPr txBox="1">
            <a:spLocks/>
          </p:cNvSpPr>
          <p:nvPr/>
        </p:nvSpPr>
        <p:spPr>
          <a:xfrm>
            <a:off x="8493717" y="51111"/>
            <a:ext cx="590022" cy="389513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914400">
              <a:defRPr/>
            </a:pPr>
            <a:r>
              <a:rPr lang="ru-RU" sz="1800" kern="0" cap="none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8BEF76-7CB6-4409-BB95-0044FABA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7251"/>
            <a:ext cx="8229600" cy="363737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▌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Направление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Созидатель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":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Это творческое направление, направленное на развитие художественных и творческих способностей ребят. Юнармейцы учатся рисовать, петь, танцевать, играть на музыкальных инструментах, заниматься театральным искусством и фотографией. Они также участвуют в различных культурных мероприятиях, фестивалях и конкурсах. Творческая деятельность способствует развитию эстетического вкуса, креативности и эмоциональной культуры.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598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72000"/>
            </a:blip>
            <a:srcRect/>
            <a:stretch>
              <a:fillRect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-48777" y="6775"/>
            <a:ext cx="9192778" cy="1010655"/>
            <a:chOff x="-60419" y="-22023"/>
            <a:chExt cx="9216933" cy="101065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103114" tIns="51554" rIns="103114" bIns="51554" rtlCol="0" anchor="ctr">
              <a:noAutofit/>
            </a:bodyPr>
            <a:lstStyle/>
            <a:p>
              <a:pPr algn="ctr" defTabSz="8217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60419" y="510445"/>
              <a:ext cx="9156513" cy="47818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4039">
                <a:lnSpc>
                  <a:spcPct val="80000"/>
                </a:lnSpc>
                <a:defRPr/>
              </a:pPr>
              <a:r>
                <a:rPr lang="ru-RU" dirty="0">
                  <a:solidFill>
                    <a:srgbClr val="000000"/>
                  </a:solidFill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Описание ролей в отряде</a:t>
              </a:r>
              <a:br>
                <a:rPr lang="ru-RU" sz="180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ru-RU" sz="1500" b="1" dirty="0">
                <a:solidFill>
                  <a:srgbClr val="AC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" y="440624"/>
            <a:ext cx="486218" cy="4702876"/>
          </a:xfrm>
          <a:prstGeom prst="rect">
            <a:avLst/>
          </a:prstGeom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107802"/>
            <a:ext cx="764025" cy="82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Номер слайда 1"/>
          <p:cNvSpPr txBox="1">
            <a:spLocks/>
          </p:cNvSpPr>
          <p:nvPr/>
        </p:nvSpPr>
        <p:spPr>
          <a:xfrm>
            <a:off x="8493717" y="51111"/>
            <a:ext cx="590022" cy="389513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914400">
              <a:defRPr/>
            </a:pPr>
            <a:r>
              <a:rPr lang="ru-RU" sz="1800" kern="0" cap="none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8BEF76-7CB6-4409-BB95-0044FABA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7251"/>
            <a:ext cx="8229600" cy="363737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▌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Юнкоры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Юнкоры — это молодые корреспонденты, журналисты, авторы статей и репортажей. Их деятельность направлена на создание материалов для школьных газет, журналов, радио- и телепередач, веб-сайтов и социальных сетей. Основные виды деятельности юнкоров включают: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Сбор информации: проведение интервью, опросы, посещение мероприятий и сбор новостей.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публикаций: написание статей, заметок, репортажей, обзоров, колонок и блогов.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Редактирование и публикация: подготовка материалов к публикации, редактирование текста, работа с фотографиями и видеоматериалами.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Организация мероприятий: организация пресс-конференций, презентаций, встреч с интересными людьми и организациями.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4670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72000"/>
            </a:blip>
            <a:srcRect/>
            <a:stretch>
              <a:fillRect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10"/>
          <p:cNvGrpSpPr/>
          <p:nvPr/>
        </p:nvGrpSpPr>
        <p:grpSpPr>
          <a:xfrm>
            <a:off x="-87703" y="6775"/>
            <a:ext cx="9231704" cy="1034297"/>
            <a:chOff x="-99447" y="-22023"/>
            <a:chExt cx="9255961" cy="103429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103114" tIns="51554" rIns="103114" bIns="51554" rtlCol="0" anchor="ctr">
              <a:noAutofit/>
            </a:bodyPr>
            <a:lstStyle/>
            <a:p>
              <a:pPr algn="ctr" defTabSz="8217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99447" y="318063"/>
              <a:ext cx="9156513" cy="694211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4039">
                <a:lnSpc>
                  <a:spcPct val="80000"/>
                </a:lnSpc>
                <a:defRPr/>
              </a:pPr>
              <a:r>
                <a:rPr lang="ru-RU" dirty="0"/>
                <a:t>Содержание доклада:</a:t>
              </a:r>
            </a:p>
            <a:p>
              <a:pPr algn="ctr" defTabSz="964039">
                <a:lnSpc>
                  <a:spcPct val="80000"/>
                </a:lnSpc>
                <a:defRPr/>
              </a:pPr>
              <a:endParaRPr lang="ru-RU" dirty="0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" y="440624"/>
            <a:ext cx="486218" cy="4702876"/>
          </a:xfrm>
          <a:prstGeom prst="rect">
            <a:avLst/>
          </a:prstGeom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764025" cy="82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Номер слайда 1"/>
          <p:cNvSpPr txBox="1">
            <a:spLocks/>
          </p:cNvSpPr>
          <p:nvPr/>
        </p:nvSpPr>
        <p:spPr>
          <a:xfrm>
            <a:off x="8493717" y="51111"/>
            <a:ext cx="590022" cy="389513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914400">
              <a:defRPr/>
            </a:pPr>
            <a:r>
              <a:rPr lang="ru-RU" sz="1800" kern="0" cap="none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804299-F594-4089-AF91-27FB4574B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1. Нормативно-правовые и методическое сопровождение юнармейского отряда. Необходимый пакет документов и образовательная программа.</a:t>
            </a:r>
          </a:p>
          <a:p>
            <a:r>
              <a:rPr lang="ru-RU" dirty="0"/>
              <a:t>2. Распределение ролей и обязанностей в отряде. Работа с активом отряда.</a:t>
            </a:r>
          </a:p>
          <a:p>
            <a:r>
              <a:rPr lang="ru-RU" dirty="0"/>
              <a:t>Перерыв 10 мин. Обсуждение вопросы и ответы. Открытый микрофон.</a:t>
            </a:r>
          </a:p>
          <a:p>
            <a:r>
              <a:rPr lang="ru-RU" dirty="0"/>
              <a:t>3. Введение единого юнармейского норматива.  Мозговой штурм. Задание- распределиться на группы и составить сценарий итогового мероприятия по сдаче единого норматива юнармейца. Защита проекта сценария. Рефлексия. Отзывы. Презентация УМК "Я - юнармеец России"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3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72000"/>
            </a:blip>
            <a:srcRect/>
            <a:stretch>
              <a:fillRect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-48777" y="6775"/>
            <a:ext cx="9192778" cy="1010655"/>
            <a:chOff x="-60419" y="-22023"/>
            <a:chExt cx="9216933" cy="101065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103114" tIns="51554" rIns="103114" bIns="51554" rtlCol="0" anchor="ctr">
              <a:noAutofit/>
            </a:bodyPr>
            <a:lstStyle/>
            <a:p>
              <a:pPr algn="ctr" defTabSz="8217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60419" y="510445"/>
              <a:ext cx="9156513" cy="47818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4039">
                <a:lnSpc>
                  <a:spcPct val="80000"/>
                </a:lnSpc>
                <a:defRPr/>
              </a:pPr>
              <a:r>
                <a:rPr lang="ru-RU" dirty="0">
                  <a:solidFill>
                    <a:srgbClr val="000000"/>
                  </a:solidFill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Описание ролей в отряде</a:t>
              </a:r>
              <a:br>
                <a:rPr lang="ru-RU" sz="180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ru-RU" sz="1500" b="1" dirty="0">
                <a:solidFill>
                  <a:srgbClr val="AC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" y="440624"/>
            <a:ext cx="486218" cy="4702876"/>
          </a:xfrm>
          <a:prstGeom prst="rect">
            <a:avLst/>
          </a:prstGeom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107802"/>
            <a:ext cx="764025" cy="82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Номер слайда 1"/>
          <p:cNvSpPr txBox="1">
            <a:spLocks/>
          </p:cNvSpPr>
          <p:nvPr/>
        </p:nvSpPr>
        <p:spPr>
          <a:xfrm>
            <a:off x="8493717" y="51111"/>
            <a:ext cx="590022" cy="389513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914400">
              <a:defRPr/>
            </a:pPr>
            <a:r>
              <a:rPr lang="ru-RU" sz="1800" kern="0" cap="none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8BEF76-7CB6-4409-BB95-0044FABA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7251"/>
            <a:ext cx="8229600" cy="363737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▌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Юн техники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Юнтехники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— это участники технических кружков и секций, занимающиеся созданием, ремонтом и эксплуатацией различной техники и оборудования. Основная цель </a:t>
            </a:r>
            <a:r>
              <a:rPr lang="ru-RU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юнтехнических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клубов — привитие технического творчества, инженерного мышления и практических навыков. Деятельность </a:t>
            </a:r>
            <a:r>
              <a:rPr lang="ru-RU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юнтехников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включает следующие элементы: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Проектная деятельность: разработка проектов, моделирование конструкций, конструирование роботов, автомобилей, самолетов и других устройств.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Практические занятия: изучение основ электротехники, электроники, механики, программирования, робототехники и других областей науки и техники.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Участие в соревнованиях: участие в олимпиадах, конкурсах, выставках и демонстрациях инженерных достижений.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Социальная активность: помощь школам и другим организациям в ремонте и обслуживании оборудования, проведение мастер-классов и семинаров.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4014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3430F-261D-4068-9441-4E72DE44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Задание «Мозговой штурм» на проект мероприятия</a:t>
            </a:r>
            <a:br>
              <a:rPr lang="ru-RU" sz="2000" dirty="0"/>
            </a:br>
            <a:r>
              <a:rPr lang="ru-RU" sz="2000" dirty="0"/>
              <a:t> с участием вашего отряда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8A9BF8-311C-437F-88CD-A720FE204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плане проекта мероприятия должно быть отражено.</a:t>
            </a:r>
          </a:p>
          <a:p>
            <a:r>
              <a:rPr lang="ru-RU" dirty="0"/>
              <a:t>1.	Место проведения.</a:t>
            </a:r>
          </a:p>
          <a:p>
            <a:r>
              <a:rPr lang="ru-RU" dirty="0"/>
              <a:t>2.	Количество участников (размещение, питание, обмундирование)</a:t>
            </a:r>
          </a:p>
          <a:p>
            <a:r>
              <a:rPr lang="ru-RU" dirty="0"/>
              <a:t>3.	Количество инструкторов. (какие организации, оборудование этапов)</a:t>
            </a:r>
          </a:p>
          <a:p>
            <a:r>
              <a:rPr lang="ru-RU" dirty="0"/>
              <a:t>4.	Время проведения (1 день, 2 дня, 3 дня)</a:t>
            </a:r>
          </a:p>
          <a:p>
            <a:r>
              <a:rPr lang="ru-RU" dirty="0"/>
              <a:t>5.	Формат инструктажей (демонстрация, подготовка или сразу в бой).</a:t>
            </a:r>
          </a:p>
          <a:p>
            <a:r>
              <a:rPr lang="ru-RU" dirty="0"/>
              <a:t>6.	Знаки отличия – внесение предложений о награждении.</a:t>
            </a:r>
          </a:p>
          <a:p>
            <a:r>
              <a:rPr lang="ru-RU" dirty="0"/>
              <a:t>7.	В какой последовательности этапы проходить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34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1483" y="65461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72000"/>
            </a:blip>
            <a:srcRect/>
            <a:stretch>
              <a:fillRect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10"/>
          <p:cNvGrpSpPr/>
          <p:nvPr/>
        </p:nvGrpSpPr>
        <p:grpSpPr>
          <a:xfrm>
            <a:off x="-87703" y="6775"/>
            <a:ext cx="9231704" cy="1034297"/>
            <a:chOff x="-99447" y="-22023"/>
            <a:chExt cx="9255961" cy="103429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103114" tIns="51554" rIns="103114" bIns="51554" rtlCol="0" anchor="ctr">
              <a:noAutofit/>
            </a:bodyPr>
            <a:lstStyle/>
            <a:p>
              <a:pPr algn="ctr" defTabSz="8217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99447" y="318063"/>
              <a:ext cx="9156513" cy="694211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4039">
                <a:lnSpc>
                  <a:spcPct val="80000"/>
                </a:lnSpc>
                <a:defRPr/>
              </a:pPr>
              <a:endParaRPr lang="ru-RU" dirty="0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" y="440624"/>
            <a:ext cx="486218" cy="4702876"/>
          </a:xfrm>
          <a:prstGeom prst="rect">
            <a:avLst/>
          </a:prstGeom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764025" cy="82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Номер слайда 1"/>
          <p:cNvSpPr txBox="1">
            <a:spLocks/>
          </p:cNvSpPr>
          <p:nvPr/>
        </p:nvSpPr>
        <p:spPr>
          <a:xfrm>
            <a:off x="8493717" y="51111"/>
            <a:ext cx="590022" cy="389513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914400">
              <a:defRPr/>
            </a:pPr>
            <a:r>
              <a:rPr lang="ru-RU" sz="1800" kern="0" cap="none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9DC3F7-49F9-4FBB-A591-5E76E1AAB3B2}"/>
              </a:ext>
            </a:extLst>
          </p:cNvPr>
          <p:cNvSpPr txBox="1"/>
          <p:nvPr/>
        </p:nvSpPr>
        <p:spPr>
          <a:xfrm>
            <a:off x="1149064" y="487836"/>
            <a:ext cx="48204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Юнармейский отряд — 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48BA5B8B-6749-4C02-8977-59B32DE71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54" y="1041072"/>
            <a:ext cx="7641217" cy="37555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это добровольческое молодежное объединение, входящее в общероссийское детско-юношеское военно-патриотическое общественное движение "</a:t>
            </a:r>
            <a:r>
              <a:rPr lang="ru-RU" dirty="0" err="1"/>
              <a:t>Юнармия</a:t>
            </a:r>
            <a:r>
              <a:rPr lang="ru-RU" dirty="0"/>
              <a:t>". Это организация, созданная для воспитания патриотизма, любви к Родине, уважения к истории страны и готовности защищать её интересы.</a:t>
            </a:r>
          </a:p>
        </p:txBody>
      </p:sp>
    </p:spTree>
    <p:extLst>
      <p:ext uri="{BB962C8B-B14F-4D97-AF65-F5344CB8AC3E}">
        <p14:creationId xmlns:p14="http://schemas.microsoft.com/office/powerpoint/2010/main" val="18453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72000"/>
            </a:blip>
            <a:srcRect/>
            <a:stretch>
              <a:fillRect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10"/>
          <p:cNvGrpSpPr/>
          <p:nvPr/>
        </p:nvGrpSpPr>
        <p:grpSpPr>
          <a:xfrm>
            <a:off x="0" y="6775"/>
            <a:ext cx="9144001" cy="1026938"/>
            <a:chOff x="-11514" y="-22023"/>
            <a:chExt cx="9168028" cy="102693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103114" tIns="51554" rIns="103114" bIns="51554" rtlCol="0" anchor="ctr">
              <a:noAutofit/>
            </a:bodyPr>
            <a:lstStyle/>
            <a:p>
              <a:pPr algn="ctr" defTabSz="8217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310704"/>
              <a:ext cx="9156513" cy="694211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4039">
                <a:lnSpc>
                  <a:spcPct val="80000"/>
                </a:lnSpc>
                <a:defRPr/>
              </a:pPr>
              <a:r>
                <a:rPr lang="ru-RU" b="1" dirty="0">
                  <a:solidFill>
                    <a:srgbClr val="AC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Первые </a:t>
              </a:r>
              <a:r>
                <a:rPr lang="ru-RU" b="1" dirty="0" err="1">
                  <a:solidFill>
                    <a:srgbClr val="AC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военно</a:t>
              </a:r>
              <a:r>
                <a:rPr lang="ru-RU" b="1" dirty="0">
                  <a:solidFill>
                    <a:srgbClr val="AC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– патриотические отряды - «потешные войска»</a:t>
              </a:r>
            </a:p>
            <a:p>
              <a:pPr algn="ctr" defTabSz="964039">
                <a:lnSpc>
                  <a:spcPct val="80000"/>
                </a:lnSpc>
                <a:defRPr/>
              </a:pPr>
              <a:r>
                <a:rPr lang="ru-RU" b="1" dirty="0">
                  <a:solidFill>
                    <a:srgbClr val="AC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Семёновский и Преображенский полк.</a:t>
              </a:r>
              <a:endParaRPr lang="ru-RU" dirty="0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" y="440624"/>
            <a:ext cx="486218" cy="4702876"/>
          </a:xfrm>
          <a:prstGeom prst="rect">
            <a:avLst/>
          </a:prstGeom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764025" cy="82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Номер слайда 1"/>
          <p:cNvSpPr txBox="1">
            <a:spLocks/>
          </p:cNvSpPr>
          <p:nvPr/>
        </p:nvSpPr>
        <p:spPr>
          <a:xfrm>
            <a:off x="8493717" y="51111"/>
            <a:ext cx="590022" cy="389513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914400">
              <a:defRPr/>
            </a:pPr>
            <a:r>
              <a:rPr lang="ru-RU" sz="1800" kern="0" cap="none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31" name="Рисунок 30" descr="scale_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987574"/>
            <a:ext cx="2827387" cy="3552738"/>
          </a:xfrm>
          <a:prstGeom prst="rect">
            <a:avLst/>
          </a:prstGeom>
        </p:spPr>
      </p:pic>
      <p:pic>
        <p:nvPicPr>
          <p:cNvPr id="32" name="Рисунок 31" descr="Потешные войска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1203598"/>
            <a:ext cx="537031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72000"/>
            </a:blip>
            <a:srcRect/>
            <a:stretch>
              <a:fillRect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0" y="6775"/>
            <a:ext cx="9144001" cy="489617"/>
            <a:chOff x="-11514" y="-22023"/>
            <a:chExt cx="9168028" cy="48961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103114" tIns="51554" rIns="103114" bIns="51554" rtlCol="0" anchor="ctr">
              <a:noAutofit/>
            </a:bodyPr>
            <a:lstStyle/>
            <a:p>
              <a:pPr algn="ctr" defTabSz="8217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" y="-22023"/>
              <a:ext cx="9156513" cy="47818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4039">
                <a:lnSpc>
                  <a:spcPct val="80000"/>
                </a:lnSpc>
                <a:defRPr/>
              </a:pPr>
              <a:r>
                <a:rPr lang="ru-RU" sz="1500" b="1" dirty="0">
                  <a:solidFill>
                    <a:srgbClr val="AC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СМОТР «ПОТЕШНЫХ ВОЙСК» 1911-1912 гг. императором Николаем </a:t>
              </a:r>
              <a:r>
                <a:rPr lang="en-US" sz="1500" b="1" dirty="0">
                  <a:solidFill>
                    <a:srgbClr val="AC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ru-RU" sz="1500" b="1" dirty="0">
                <a:solidFill>
                  <a:srgbClr val="AC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" y="440624"/>
            <a:ext cx="486218" cy="4702876"/>
          </a:xfrm>
          <a:prstGeom prst="rect">
            <a:avLst/>
          </a:prstGeom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107802"/>
            <a:ext cx="764025" cy="82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Номер слайда 1"/>
          <p:cNvSpPr txBox="1">
            <a:spLocks/>
          </p:cNvSpPr>
          <p:nvPr/>
        </p:nvSpPr>
        <p:spPr>
          <a:xfrm>
            <a:off x="8493717" y="51111"/>
            <a:ext cx="590022" cy="389513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914400">
              <a:defRPr/>
            </a:pPr>
            <a:r>
              <a:rPr lang="ru-RU" sz="1800" kern="0" cap="none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25" name="Рисунок 24" descr="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483518"/>
            <a:ext cx="3240360" cy="2399275"/>
          </a:xfrm>
          <a:prstGeom prst="rect">
            <a:avLst/>
          </a:prstGeom>
        </p:spPr>
      </p:pic>
      <p:pic>
        <p:nvPicPr>
          <p:cNvPr id="30" name="Рисунок 29" descr="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2211710"/>
            <a:ext cx="4248472" cy="2804656"/>
          </a:xfrm>
          <a:prstGeom prst="rect">
            <a:avLst/>
          </a:prstGeom>
        </p:spPr>
      </p:pic>
      <p:pic>
        <p:nvPicPr>
          <p:cNvPr id="31" name="Рисунок 30" descr="53.Отряд потешных бойскаутов в центре - Олег Иванович Пантюхов (основатель Российского скаутского движения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592" y="2931790"/>
            <a:ext cx="3342277" cy="2211710"/>
          </a:xfrm>
          <a:prstGeom prst="rect">
            <a:avLst/>
          </a:prstGeom>
        </p:spPr>
      </p:pic>
      <p:pic>
        <p:nvPicPr>
          <p:cNvPr id="32" name="Рисунок 31" descr="4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4048" y="555526"/>
            <a:ext cx="3240360" cy="21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6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72000"/>
            </a:blip>
            <a:srcRect/>
            <a:stretch>
              <a:fillRect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6775"/>
            <a:ext cx="9144001" cy="489617"/>
            <a:chOff x="-11514" y="-22023"/>
            <a:chExt cx="9168028" cy="48961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103114" tIns="51554" rIns="103114" bIns="51554" rtlCol="0" anchor="ctr">
              <a:noAutofit/>
            </a:bodyPr>
            <a:lstStyle/>
            <a:p>
              <a:pPr algn="ctr" defTabSz="8217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" y="-22023"/>
              <a:ext cx="9156513" cy="47818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4039">
                <a:lnSpc>
                  <a:spcPct val="80000"/>
                </a:lnSpc>
                <a:defRPr/>
              </a:pPr>
              <a:r>
                <a:rPr lang="ru-RU" sz="1500" b="1" dirty="0">
                  <a:solidFill>
                    <a:srgbClr val="AC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ГТО, ВОРОШИЛОВСКИЙ СТРЕЛОК, ОСАВИАХИМ 1930-1940 – е годы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" y="440624"/>
            <a:ext cx="486218" cy="4702876"/>
          </a:xfrm>
          <a:prstGeom prst="rect">
            <a:avLst/>
          </a:prstGeom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107802"/>
            <a:ext cx="764025" cy="82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Номер слайда 1"/>
          <p:cNvSpPr txBox="1">
            <a:spLocks/>
          </p:cNvSpPr>
          <p:nvPr/>
        </p:nvSpPr>
        <p:spPr>
          <a:xfrm>
            <a:off x="8493717" y="51111"/>
            <a:ext cx="590022" cy="389513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914400">
              <a:defRPr/>
            </a:pPr>
            <a:r>
              <a:rPr lang="en-US" sz="1800" kern="0" cap="none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1800" kern="0" cap="none" dirty="0">
              <a:ln>
                <a:noFill/>
              </a:ln>
              <a:gradFill flip="none" rotWithShape="1">
                <a:gsLst>
                  <a:gs pos="0">
                    <a:prstClr val="white">
                      <a:lumMod val="85000"/>
                    </a:prstClr>
                  </a:gs>
                  <a:gs pos="50000">
                    <a:prstClr val="white">
                      <a:lumMod val="9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 descr="tmpF943-8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627534"/>
            <a:ext cx="3883814" cy="2746618"/>
          </a:xfrm>
          <a:prstGeom prst="rect">
            <a:avLst/>
          </a:prstGeom>
        </p:spPr>
      </p:pic>
      <p:pic>
        <p:nvPicPr>
          <p:cNvPr id="23" name="Рисунок 22" descr="scale_1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2643758"/>
            <a:ext cx="3096344" cy="2069390"/>
          </a:xfrm>
          <a:prstGeom prst="rect">
            <a:avLst/>
          </a:prstGeom>
        </p:spPr>
      </p:pic>
      <p:pic>
        <p:nvPicPr>
          <p:cNvPr id="24" name="Рисунок 23" descr="W6oF035aUX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2859782"/>
            <a:ext cx="2923310" cy="2016224"/>
          </a:xfrm>
          <a:prstGeom prst="rect">
            <a:avLst/>
          </a:prstGeom>
        </p:spPr>
      </p:pic>
      <p:pic>
        <p:nvPicPr>
          <p:cNvPr id="25" name="Рисунок 24" descr="Mosi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3568" y="555526"/>
            <a:ext cx="2888224" cy="2016224"/>
          </a:xfrm>
          <a:prstGeom prst="rect">
            <a:avLst/>
          </a:prstGeom>
        </p:spPr>
      </p:pic>
      <p:pic>
        <p:nvPicPr>
          <p:cNvPr id="29" name="Рисунок 28" descr="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328" y="3435846"/>
            <a:ext cx="1286629" cy="720080"/>
          </a:xfrm>
          <a:prstGeom prst="rect">
            <a:avLst/>
          </a:prstGeom>
        </p:spPr>
      </p:pic>
      <p:pic>
        <p:nvPicPr>
          <p:cNvPr id="30" name="Рисунок 29" descr="1637247692_1121958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4328" y="4155926"/>
            <a:ext cx="1296144" cy="886430"/>
          </a:xfrm>
          <a:prstGeom prst="rect">
            <a:avLst/>
          </a:prstGeom>
        </p:spPr>
      </p:pic>
      <p:pic>
        <p:nvPicPr>
          <p:cNvPr id="39938" name="Picture 2" descr="Picture backgrou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7904" y="771550"/>
            <a:ext cx="1364022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26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72000"/>
            </a:blip>
            <a:srcRect/>
            <a:stretch>
              <a:fillRect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-1" y="2641"/>
            <a:ext cx="9144001" cy="489617"/>
            <a:chOff x="-11514" y="-22023"/>
            <a:chExt cx="9168028" cy="48961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103114" tIns="51554" rIns="103114" bIns="51554" rtlCol="0" anchor="ctr">
              <a:noAutofit/>
            </a:bodyPr>
            <a:lstStyle/>
            <a:p>
              <a:pPr algn="ctr" defTabSz="8217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" y="-22023"/>
              <a:ext cx="9156513" cy="47818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4039">
                <a:lnSpc>
                  <a:spcPct val="80000"/>
                </a:lnSpc>
                <a:defRPr/>
              </a:pPr>
              <a:r>
                <a:rPr lang="ru-RU" sz="1500" b="1" dirty="0">
                  <a:solidFill>
                    <a:srgbClr val="AC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ИГРЫ «ЗАРНИЦА» и «ОРЛЁНОК» 1970 –е годы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" y="440624"/>
            <a:ext cx="486218" cy="4702876"/>
          </a:xfrm>
          <a:prstGeom prst="rect">
            <a:avLst/>
          </a:prstGeom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107802"/>
            <a:ext cx="764025" cy="82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Номер слайда 1"/>
          <p:cNvSpPr txBox="1">
            <a:spLocks/>
          </p:cNvSpPr>
          <p:nvPr/>
        </p:nvSpPr>
        <p:spPr>
          <a:xfrm>
            <a:off x="8493717" y="51111"/>
            <a:ext cx="590022" cy="389513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914400">
              <a:defRPr/>
            </a:pPr>
            <a:r>
              <a:rPr lang="ru-RU" sz="1800" kern="0" cap="none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19" name="Рисунок 18" descr="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555526"/>
            <a:ext cx="2304256" cy="1700455"/>
          </a:xfrm>
          <a:prstGeom prst="rect">
            <a:avLst/>
          </a:prstGeom>
        </p:spPr>
      </p:pic>
      <p:pic>
        <p:nvPicPr>
          <p:cNvPr id="20" name="Рисунок 19" descr="5acdfadd85600a0c2c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1600" y="555526"/>
            <a:ext cx="2520280" cy="1747394"/>
          </a:xfrm>
          <a:prstGeom prst="rect">
            <a:avLst/>
          </a:prstGeom>
        </p:spPr>
      </p:pic>
      <p:pic>
        <p:nvPicPr>
          <p:cNvPr id="21" name="Рисунок 20" descr="scale_12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627534"/>
            <a:ext cx="2522732" cy="1656184"/>
          </a:xfrm>
          <a:prstGeom prst="rect">
            <a:avLst/>
          </a:prstGeom>
        </p:spPr>
      </p:pic>
      <p:pic>
        <p:nvPicPr>
          <p:cNvPr id="22" name="Рисунок 21" descr="scale_12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7584" y="2355726"/>
            <a:ext cx="3994447" cy="2664296"/>
          </a:xfrm>
          <a:prstGeom prst="rect">
            <a:avLst/>
          </a:prstGeom>
        </p:spPr>
      </p:pic>
      <p:pic>
        <p:nvPicPr>
          <p:cNvPr id="23" name="Рисунок 22" descr="49829484111_104b7305dc_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32040" y="2211710"/>
            <a:ext cx="4021619" cy="27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72000"/>
            </a:blip>
            <a:srcRect/>
            <a:stretch>
              <a:fillRect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0" y="6775"/>
            <a:ext cx="9144001" cy="489617"/>
            <a:chOff x="-11514" y="-22023"/>
            <a:chExt cx="9168028" cy="48961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103114" tIns="51554" rIns="103114" bIns="51554" rtlCol="0" anchor="ctr">
              <a:noAutofit/>
            </a:bodyPr>
            <a:lstStyle/>
            <a:p>
              <a:pPr algn="ctr" defTabSz="8217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" y="-22023"/>
              <a:ext cx="9156513" cy="47818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4039">
                <a:lnSpc>
                  <a:spcPct val="80000"/>
                </a:lnSpc>
                <a:defRPr/>
              </a:pPr>
              <a:r>
                <a:rPr lang="ru-RU" sz="1500" b="1" dirty="0">
                  <a:solidFill>
                    <a:srgbClr val="AC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ИГРЫ «ЗАРНИЦА» и «ОРЛЁНОК» 1980 –е годы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" y="440624"/>
            <a:ext cx="486218" cy="4702876"/>
          </a:xfrm>
          <a:prstGeom prst="rect">
            <a:avLst/>
          </a:prstGeom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107802"/>
            <a:ext cx="764025" cy="82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Номер слайда 1"/>
          <p:cNvSpPr txBox="1">
            <a:spLocks/>
          </p:cNvSpPr>
          <p:nvPr/>
        </p:nvSpPr>
        <p:spPr>
          <a:xfrm>
            <a:off x="8493717" y="51111"/>
            <a:ext cx="590022" cy="389513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914400">
              <a:defRPr/>
            </a:pPr>
            <a:r>
              <a:rPr lang="ru-RU" sz="1800" kern="0" cap="none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24" name="Рисунок 23" descr="3pKMhKKw-w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555526"/>
            <a:ext cx="6204098" cy="43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72000"/>
            </a:blip>
            <a:srcRect/>
            <a:stretch>
              <a:fillRect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0" y="6775"/>
            <a:ext cx="9144001" cy="489617"/>
            <a:chOff x="-11514" y="-22023"/>
            <a:chExt cx="9168028" cy="48961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103114" tIns="51554" rIns="103114" bIns="51554" rtlCol="0" anchor="ctr">
              <a:noAutofit/>
            </a:bodyPr>
            <a:lstStyle/>
            <a:p>
              <a:pPr algn="ctr" defTabSz="8217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" y="-22023"/>
              <a:ext cx="9156513" cy="47818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4039">
                <a:lnSpc>
                  <a:spcPct val="80000"/>
                </a:lnSpc>
                <a:defRPr/>
              </a:pPr>
              <a:r>
                <a:rPr lang="ru-RU" sz="1500" b="1" dirty="0">
                  <a:solidFill>
                    <a:srgbClr val="AC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ИГРЫ «ЗАРНИЦА» и «ОРЛЁНОК» 1980 –е годы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" y="440624"/>
            <a:ext cx="486218" cy="4702876"/>
          </a:xfrm>
          <a:prstGeom prst="rect">
            <a:avLst/>
          </a:prstGeom>
        </p:spPr>
      </p:pic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40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107802"/>
            <a:ext cx="764025" cy="82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Номер слайда 1"/>
          <p:cNvSpPr txBox="1">
            <a:spLocks/>
          </p:cNvSpPr>
          <p:nvPr/>
        </p:nvSpPr>
        <p:spPr>
          <a:xfrm>
            <a:off x="8493717" y="51111"/>
            <a:ext cx="590022" cy="389513"/>
          </a:xfrm>
          <a:prstGeom prst="ellipse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 defTabSz="914400">
              <a:defRPr/>
            </a:pPr>
            <a:r>
              <a:rPr lang="ru-RU" sz="1800" kern="0" cap="none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24" name="Рисунок 23" descr="J2ut0MmnhQ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483518"/>
            <a:ext cx="6269528" cy="430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6440</TotalTime>
  <Words>1158</Words>
  <Application>Microsoft Office PowerPoint</Application>
  <PresentationFormat>Экран (16:9)</PresentationFormat>
  <Paragraphs>198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Impact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«Мозговой штурм» на проект мероприятия  с участием вашего отряда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ttt</dc:creator>
  <cp:lastModifiedBy>GFA</cp:lastModifiedBy>
  <cp:revision>228</cp:revision>
  <cp:lastPrinted>2018-09-25T08:25:51Z</cp:lastPrinted>
  <dcterms:created xsi:type="dcterms:W3CDTF">2018-03-13T13:31:32Z</dcterms:created>
  <dcterms:modified xsi:type="dcterms:W3CDTF">2025-08-27T19:10:29Z</dcterms:modified>
</cp:coreProperties>
</file>