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4" r:id="rId2"/>
    <p:sldId id="361" r:id="rId3"/>
    <p:sldId id="344" r:id="rId4"/>
    <p:sldId id="362" r:id="rId5"/>
    <p:sldId id="363" r:id="rId6"/>
    <p:sldId id="364" r:id="rId7"/>
    <p:sldId id="365" r:id="rId8"/>
    <p:sldId id="366" r:id="rId9"/>
    <p:sldId id="367" r:id="rId10"/>
    <p:sldId id="369" r:id="rId11"/>
    <p:sldId id="370" r:id="rId12"/>
    <p:sldId id="368" r:id="rId13"/>
    <p:sldId id="371" r:id="rId14"/>
  </p:sldIdLst>
  <p:sldSz cx="9144000" cy="5143500" type="screen16x9"/>
  <p:notesSz cx="6742113" cy="9872663"/>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9A0000"/>
    <a:srgbClr val="760000"/>
    <a:srgbClr val="97B953"/>
    <a:srgbClr val="9F092D"/>
    <a:srgbClr val="F9AD6F"/>
    <a:srgbClr val="6B6B6B"/>
    <a:srgbClr val="4D4D4D"/>
    <a:srgbClr val="5252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42" autoAdjust="0"/>
    <p:restoredTop sz="94660"/>
  </p:normalViewPr>
  <p:slideViewPr>
    <p:cSldViewPr>
      <p:cViewPr>
        <p:scale>
          <a:sx n="90" d="100"/>
          <a:sy n="90" d="100"/>
        </p:scale>
        <p:origin x="-1272" y="-504"/>
      </p:cViewPr>
      <p:guideLst>
        <p:guide orient="horz" pos="1926"/>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0680" tIns="45340" rIns="90680" bIns="4534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9525" y="0"/>
            <a:ext cx="2921000" cy="493713"/>
          </a:xfrm>
          <a:prstGeom prst="rect">
            <a:avLst/>
          </a:prstGeom>
        </p:spPr>
        <p:txBody>
          <a:bodyPr vert="horz" lIns="90680" tIns="45340" rIns="90680" bIns="45340" rtlCol="0"/>
          <a:lstStyle>
            <a:lvl1pPr algn="r" eaLnBrk="1" fontAlgn="auto" hangingPunct="1">
              <a:spcBef>
                <a:spcPts val="0"/>
              </a:spcBef>
              <a:spcAft>
                <a:spcPts val="0"/>
              </a:spcAft>
              <a:defRPr sz="1200">
                <a:latin typeface="+mn-lt"/>
                <a:cs typeface="+mn-cs"/>
              </a:defRPr>
            </a:lvl1pPr>
          </a:lstStyle>
          <a:p>
            <a:pPr>
              <a:defRPr/>
            </a:pPr>
            <a:fld id="{024A1799-8F7B-4010-82AD-C9D15C163E5A}" type="datetimeFigureOut">
              <a:rPr lang="ru-RU"/>
              <a:pPr>
                <a:defRPr/>
              </a:pPr>
              <a:t>28.09.2021</a:t>
            </a:fld>
            <a:endParaRPr lang="ru-RU"/>
          </a:p>
        </p:txBody>
      </p:sp>
      <p:sp>
        <p:nvSpPr>
          <p:cNvPr id="4" name="Образ слайда 3"/>
          <p:cNvSpPr>
            <a:spLocks noGrp="1" noRot="1" noChangeAspect="1"/>
          </p:cNvSpPr>
          <p:nvPr>
            <p:ph type="sldImg" idx="2"/>
          </p:nvPr>
        </p:nvSpPr>
        <p:spPr>
          <a:xfrm>
            <a:off x="80963" y="741363"/>
            <a:ext cx="6581775" cy="3703637"/>
          </a:xfrm>
          <a:prstGeom prst="rect">
            <a:avLst/>
          </a:prstGeom>
          <a:noFill/>
          <a:ln w="12700">
            <a:solidFill>
              <a:prstClr val="black"/>
            </a:solidFill>
          </a:ln>
        </p:spPr>
        <p:txBody>
          <a:bodyPr vert="horz" lIns="90680" tIns="45340" rIns="90680" bIns="45340" rtlCol="0" anchor="ctr"/>
          <a:lstStyle/>
          <a:p>
            <a:pPr lvl="0"/>
            <a:endParaRPr lang="ru-RU" noProof="0"/>
          </a:p>
        </p:txBody>
      </p:sp>
      <p:sp>
        <p:nvSpPr>
          <p:cNvPr id="5" name="Заметки 4"/>
          <p:cNvSpPr>
            <a:spLocks noGrp="1"/>
          </p:cNvSpPr>
          <p:nvPr>
            <p:ph type="body" sz="quarter" idx="3"/>
          </p:nvPr>
        </p:nvSpPr>
        <p:spPr>
          <a:xfrm>
            <a:off x="674688" y="4689475"/>
            <a:ext cx="5392737" cy="4443413"/>
          </a:xfrm>
          <a:prstGeom prst="rect">
            <a:avLst/>
          </a:prstGeom>
        </p:spPr>
        <p:txBody>
          <a:bodyPr vert="horz" lIns="90680" tIns="45340" rIns="90680" bIns="4534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21000" cy="493712"/>
          </a:xfrm>
          <a:prstGeom prst="rect">
            <a:avLst/>
          </a:prstGeom>
        </p:spPr>
        <p:txBody>
          <a:bodyPr vert="horz" lIns="90680" tIns="45340" rIns="90680" bIns="4534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9525" y="9377363"/>
            <a:ext cx="2921000" cy="493712"/>
          </a:xfrm>
          <a:prstGeom prst="rect">
            <a:avLst/>
          </a:prstGeom>
        </p:spPr>
        <p:txBody>
          <a:bodyPr vert="horz" wrap="square" lIns="90680" tIns="45340" rIns="90680" bIns="45340" numCol="1" anchor="b" anchorCtr="0" compatLnSpc="1">
            <a:prstTxWarp prst="textNoShape">
              <a:avLst/>
            </a:prstTxWarp>
          </a:bodyPr>
          <a:lstStyle>
            <a:lvl1pPr algn="r" eaLnBrk="1" hangingPunct="1">
              <a:defRPr sz="1200"/>
            </a:lvl1pPr>
          </a:lstStyle>
          <a:p>
            <a:pPr>
              <a:defRPr/>
            </a:pPr>
            <a:fld id="{11A69B29-87E3-4BD6-A8D3-C5339D23F5C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12</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13</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4</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5</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6</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7</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8</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9</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10</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11</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2189C1-BE2D-4036-8F50-42B730F9FB18}" type="datetimeFigureOut">
              <a:rPr lang="ru-RU"/>
              <a:pPr>
                <a:defRPr/>
              </a:pPr>
              <a:t>28.09.2021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541A74-6D80-45AA-A844-4C77994092B5}"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0F993F-2B57-46B8-8C5F-EE688C81803B}" type="datetimeFigureOut">
              <a:rPr lang="ru-RU"/>
              <a:pPr>
                <a:defRPr/>
              </a:pPr>
              <a:t>28.09.2021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13AC2E-1C28-4427-90BA-0DCBC19C9B9B}"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BC36CE-DF5F-407F-86AC-D58A9CFBA201}" type="datetimeFigureOut">
              <a:rPr lang="ru-RU"/>
              <a:pPr>
                <a:defRPr/>
              </a:pPr>
              <a:t>28.09.2021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9964DB-43DA-44F6-B2B3-AEC408E64F32}"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39F6CB-1653-4B87-9609-7C0A293C005D}" type="datetimeFigureOut">
              <a:rPr lang="ru-RU"/>
              <a:pPr>
                <a:defRPr/>
              </a:pPr>
              <a:t>28.09.2021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85ED69-C0DD-434B-A18E-DB4AA896D0B4}"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EAF0247-532B-4011-98C1-EF6CE230EAC5}" type="datetimeFigureOut">
              <a:rPr lang="ru-RU"/>
              <a:pPr>
                <a:defRPr/>
              </a:pPr>
              <a:t>28.09.2021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E0551E-07FB-4C0D-8217-418AB36334F7}"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B662F4E-7010-495E-94E6-B7ACD37D4BF6}" type="datetimeFigureOut">
              <a:rPr lang="ru-RU"/>
              <a:pPr>
                <a:defRPr/>
              </a:pPr>
              <a:t>28.09.2021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E58DD3-E5E1-4EE6-89B5-A06DD5E27E2C}"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DAE89F1-B6C6-477F-BE9C-62218843A3E4}" type="datetimeFigureOut">
              <a:rPr lang="ru-RU"/>
              <a:pPr>
                <a:defRPr/>
              </a:pPr>
              <a:t>28.09.2021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74BE117-02AF-4130-9EC5-482E2CA1C1E0}"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B346C7-608A-4938-92FE-6BC791A4C46E}" type="datetimeFigureOut">
              <a:rPr lang="ru-RU"/>
              <a:pPr>
                <a:defRPr/>
              </a:pPr>
              <a:t>28.09.2021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B7D841-8095-4F94-A3F0-B0458FA86E23}"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22E5442-5D88-469F-BBE0-9474541523D2}" type="datetimeFigureOut">
              <a:rPr lang="ru-RU"/>
              <a:pPr>
                <a:defRPr/>
              </a:pPr>
              <a:t>28.09.2021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F414A8-D869-4D40-BF75-436B5D22CA90}"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89C76F-C42D-4980-A8D4-055044AF0F44}" type="datetimeFigureOut">
              <a:rPr lang="ru-RU"/>
              <a:pPr>
                <a:defRPr/>
              </a:pPr>
              <a:t>28.09.2021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A0F815-EDD9-4676-B5B9-FD8CA7EBA69A}"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7A89B3-4819-4CB0-AA99-9638892B9325}" type="datetimeFigureOut">
              <a:rPr lang="ru-RU"/>
              <a:pPr>
                <a:defRPr/>
              </a:pPr>
              <a:t>28.09.2021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8CFA3E-9B64-47BB-A368-667313258884}"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D93BAB-5E91-4FA4-8EB8-54D0D1B041F7}" type="datetimeFigureOut">
              <a:rPr lang="ru-RU"/>
              <a:pPr>
                <a:defRPr/>
              </a:pPr>
              <a:t>28.09.2021</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AA3898-E115-44F4-9835-42A56A2D0B2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youtube.com/watch?v=jrfPmOF5S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youtube.com/watch?v=CKQakQRxlq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фон.jpg"/>
          <p:cNvPicPr>
            <a:picLocks noChangeAspect="1" noChangeArrowheads="1"/>
          </p:cNvPicPr>
          <p:nvPr/>
        </p:nvPicPr>
        <p:blipFill>
          <a:blip r:embed="rId2" cstate="print"/>
          <a:srcRect/>
          <a:stretch>
            <a:fillRect/>
          </a:stretch>
        </p:blipFill>
        <p:spPr bwMode="auto">
          <a:xfrm>
            <a:off x="107504" y="0"/>
            <a:ext cx="8928992" cy="2817668"/>
          </a:xfrm>
          <a:prstGeom prst="rect">
            <a:avLst/>
          </a:prstGeom>
          <a:noFill/>
          <a:ln w="9525">
            <a:noFill/>
            <a:miter lim="800000"/>
            <a:headEnd/>
            <a:tailEnd/>
          </a:ln>
        </p:spPr>
      </p:pic>
      <p:sp>
        <p:nvSpPr>
          <p:cNvPr id="2051" name="Прямоугольник 8"/>
          <p:cNvSpPr>
            <a:spLocks noChangeArrowheads="1"/>
          </p:cNvSpPr>
          <p:nvPr/>
        </p:nvSpPr>
        <p:spPr bwMode="auto">
          <a:xfrm>
            <a:off x="107504" y="-452586"/>
            <a:ext cx="8893175" cy="3908762"/>
          </a:xfrm>
          <a:prstGeom prst="rect">
            <a:avLst/>
          </a:prstGeom>
          <a:noFill/>
          <a:ln w="9525">
            <a:noFill/>
            <a:miter lim="800000"/>
            <a:headEnd/>
            <a:tailEnd/>
          </a:ln>
        </p:spPr>
        <p:txBody>
          <a:bodyPr wrap="square">
            <a:spAutoFit/>
          </a:bodyPr>
          <a:lstStyle/>
          <a:p>
            <a:pPr algn="ctr" eaLnBrk="1" hangingPunct="1"/>
            <a:endParaRPr lang="ru-RU" altLang="ru-RU" sz="2400" b="1" dirty="0">
              <a:solidFill>
                <a:srgbClr val="9A0000"/>
              </a:solidFill>
              <a:latin typeface="Arial Narrow" pitchFamily="34" charset="0"/>
            </a:endParaRPr>
          </a:p>
          <a:p>
            <a:pPr algn="ctr" eaLnBrk="1" hangingPunct="1"/>
            <a:endParaRPr lang="ru-RU" altLang="ru-RU" sz="2000" b="1" dirty="0">
              <a:solidFill>
                <a:srgbClr val="9A0000"/>
              </a:solidFill>
              <a:latin typeface="Arial Narrow" pitchFamily="34" charset="0"/>
            </a:endParaRPr>
          </a:p>
          <a:p>
            <a:pPr algn="ctr" eaLnBrk="1" hangingPunct="1"/>
            <a:r>
              <a:rPr lang="ru-RU" altLang="ru-RU" sz="3200" b="1" dirty="0">
                <a:solidFill>
                  <a:srgbClr val="9A0000"/>
                </a:solidFill>
                <a:latin typeface="Arial Narrow" pitchFamily="34" charset="0"/>
              </a:rPr>
              <a:t>ВСЕРОССИЙСКОЕ </a:t>
            </a:r>
          </a:p>
          <a:p>
            <a:pPr algn="ctr" eaLnBrk="1" hangingPunct="1"/>
            <a:r>
              <a:rPr lang="ru-RU" altLang="ru-RU" sz="3200" b="1" dirty="0">
                <a:solidFill>
                  <a:srgbClr val="9A0000"/>
                </a:solidFill>
                <a:latin typeface="Arial Narrow" pitchFamily="34" charset="0"/>
              </a:rPr>
              <a:t>ВОЕННО-ПАТРИОТИЧЕСКОЕ ДВИЖЕНИЕ </a:t>
            </a:r>
          </a:p>
          <a:p>
            <a:pPr algn="ctr" eaLnBrk="1" hangingPunct="1"/>
            <a:r>
              <a:rPr lang="ru-RU" altLang="ru-RU" sz="3200" b="1" dirty="0">
                <a:solidFill>
                  <a:srgbClr val="9A0000"/>
                </a:solidFill>
                <a:latin typeface="Arial Narrow" pitchFamily="34" charset="0"/>
              </a:rPr>
              <a:t>«ЮНАРМИЯ</a:t>
            </a:r>
            <a:r>
              <a:rPr lang="ru-RU" altLang="ru-RU" sz="3200" b="1" dirty="0" smtClean="0">
                <a:solidFill>
                  <a:srgbClr val="9A0000"/>
                </a:solidFill>
                <a:latin typeface="Arial Narrow" pitchFamily="34" charset="0"/>
              </a:rPr>
              <a:t>»</a:t>
            </a:r>
          </a:p>
          <a:p>
            <a:pPr algn="ctr" eaLnBrk="1" hangingPunct="1"/>
            <a:endParaRPr lang="ru-RU" altLang="ru-RU" sz="3600" b="1" dirty="0" smtClean="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p:txBody>
      </p:sp>
      <p:sp>
        <p:nvSpPr>
          <p:cNvPr id="4" name="Заголовок 3"/>
          <p:cNvSpPr>
            <a:spLocks noGrp="1"/>
          </p:cNvSpPr>
          <p:nvPr>
            <p:ph type="ctrTitle"/>
          </p:nvPr>
        </p:nvSpPr>
        <p:spPr>
          <a:xfrm>
            <a:off x="611560" y="1779662"/>
            <a:ext cx="7772400" cy="848668"/>
          </a:xfrm>
        </p:spPr>
        <p:txBody>
          <a:bodyPr/>
          <a:lstStyle/>
          <a:p>
            <a:r>
              <a:rPr lang="ru-RU" sz="2400" dirty="0" smtClean="0">
                <a:latin typeface="Times New Roman" pitchFamily="18" charset="0"/>
                <a:cs typeface="Times New Roman" pitchFamily="18" charset="0"/>
              </a:rPr>
              <a:t>Программа </a:t>
            </a:r>
            <a:r>
              <a:rPr lang="ru-RU" sz="2400" dirty="0" smtClean="0">
                <a:latin typeface="Times New Roman" pitchFamily="18" charset="0"/>
                <a:cs typeface="Times New Roman" pitchFamily="18" charset="0"/>
              </a:rPr>
              <a:t>дополнительного образования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военно-патриотического объединения.</a:t>
            </a:r>
            <a:endParaRPr lang="ru-RU" sz="24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251520" y="2931790"/>
            <a:ext cx="8712968" cy="2088232"/>
          </a:xfrm>
        </p:spPr>
        <p:txBody>
          <a:bodyPr/>
          <a:lstStyle/>
          <a:p>
            <a:pPr algn="l"/>
            <a:r>
              <a:rPr lang="ru-RU" sz="2000" b="1" dirty="0" smtClean="0">
                <a:solidFill>
                  <a:srgbClr val="9A0000"/>
                </a:solidFill>
                <a:latin typeface="Times New Roman" pitchFamily="18" charset="0"/>
                <a:cs typeface="Times New Roman" pitchFamily="18" charset="0"/>
              </a:rPr>
              <a:t>Программа </a:t>
            </a:r>
            <a:r>
              <a:rPr lang="ru-RU" sz="2000" b="1" dirty="0" smtClean="0">
                <a:solidFill>
                  <a:srgbClr val="9A0000"/>
                </a:solidFill>
                <a:latin typeface="Times New Roman" pitchFamily="18" charset="0"/>
                <a:cs typeface="Times New Roman" pitchFamily="18" charset="0"/>
              </a:rPr>
              <a:t>ДО ВПО «ЮНАРМИЯ».</a:t>
            </a:r>
          </a:p>
          <a:p>
            <a:pPr algn="l"/>
            <a:r>
              <a:rPr lang="ru-RU" sz="1400" b="1" dirty="0" err="1" smtClean="0">
                <a:solidFill>
                  <a:srgbClr val="9A0000"/>
                </a:solidFill>
                <a:latin typeface="Times New Roman" pitchFamily="18" charset="0"/>
                <a:cs typeface="Times New Roman" pitchFamily="18" charset="0"/>
              </a:rPr>
              <a:t>Почепнев</a:t>
            </a:r>
            <a:r>
              <a:rPr lang="ru-RU" sz="1400" b="1" dirty="0" smtClean="0">
                <a:solidFill>
                  <a:srgbClr val="9A0000"/>
                </a:solidFill>
                <a:latin typeface="Times New Roman" pitchFamily="18" charset="0"/>
                <a:cs typeface="Times New Roman" pitchFamily="18" charset="0"/>
              </a:rPr>
              <a:t> </a:t>
            </a:r>
            <a:r>
              <a:rPr lang="ru-RU" sz="1400" b="1" dirty="0" smtClean="0">
                <a:solidFill>
                  <a:srgbClr val="9A0000"/>
                </a:solidFill>
                <a:latin typeface="Times New Roman" pitchFamily="18" charset="0"/>
                <a:cs typeface="Times New Roman" pitchFamily="18" charset="0"/>
              </a:rPr>
              <a:t>Владимир Петрович </a:t>
            </a:r>
            <a:r>
              <a:rPr lang="ru-RU" sz="1400" dirty="0" smtClean="0">
                <a:solidFill>
                  <a:srgbClr val="9A0000"/>
                </a:solidFill>
                <a:latin typeface="Times New Roman" pitchFamily="18" charset="0"/>
                <a:cs typeface="Times New Roman" pitchFamily="18" charset="0"/>
              </a:rPr>
              <a:t>– руководитель военно-патриотического объединения</a:t>
            </a:r>
          </a:p>
          <a:p>
            <a:pPr algn="l"/>
            <a:r>
              <a:rPr lang="ru-RU" sz="1400" dirty="0" smtClean="0">
                <a:solidFill>
                  <a:srgbClr val="9A0000"/>
                </a:solidFill>
                <a:latin typeface="Times New Roman" pitchFamily="18" charset="0"/>
                <a:cs typeface="Times New Roman" pitchFamily="18" charset="0"/>
              </a:rPr>
              <a:t> «ЮНАРМИЯ» МБОУ СШ № 62 г. Красноярска</a:t>
            </a:r>
          </a:p>
          <a:p>
            <a:pPr algn="l"/>
            <a:endParaRPr lang="ru-RU" sz="1600" dirty="0" smtClean="0">
              <a:solidFill>
                <a:srgbClr val="9A0000"/>
              </a:solidFill>
              <a:latin typeface="Times New Roman" pitchFamily="18" charset="0"/>
              <a:cs typeface="Times New Roman" pitchFamily="18" charset="0"/>
            </a:endParaRPr>
          </a:p>
          <a:p>
            <a:endParaRPr lang="ru-RU" sz="1800" dirty="0" smtClean="0">
              <a:solidFill>
                <a:srgbClr val="9A0000"/>
              </a:solidFill>
              <a:latin typeface="Times New Roman" pitchFamily="18" charset="0"/>
              <a:cs typeface="Times New Roman" pitchFamily="18" charset="0"/>
            </a:endParaRPr>
          </a:p>
          <a:p>
            <a:endParaRPr lang="ru-RU" dirty="0"/>
          </a:p>
        </p:txBody>
      </p:sp>
      <p:pic>
        <p:nvPicPr>
          <p:cNvPr id="9" name="Рисунок 8" descr="1d7331852b7328adaf50f44553bcc7b8.jpg"/>
          <p:cNvPicPr>
            <a:picLocks noChangeAspect="1"/>
          </p:cNvPicPr>
          <p:nvPr/>
        </p:nvPicPr>
        <p:blipFill>
          <a:blip r:embed="rId3" cstate="print"/>
          <a:stretch>
            <a:fillRect/>
          </a:stretch>
        </p:blipFill>
        <p:spPr>
          <a:xfrm>
            <a:off x="7596336" y="0"/>
            <a:ext cx="1243630" cy="699542"/>
          </a:xfrm>
          <a:prstGeom prst="rect">
            <a:avLst/>
          </a:prstGeom>
        </p:spPr>
      </p:pic>
      <p:pic>
        <p:nvPicPr>
          <p:cNvPr id="12" name="Рисунок 11" descr="oxPiaNZ-l1E.png"/>
          <p:cNvPicPr>
            <a:picLocks noChangeAspect="1"/>
          </p:cNvPicPr>
          <p:nvPr/>
        </p:nvPicPr>
        <p:blipFill>
          <a:blip r:embed="rId4" cstate="print"/>
          <a:stretch>
            <a:fillRect/>
          </a:stretch>
        </p:blipFill>
        <p:spPr>
          <a:xfrm>
            <a:off x="7430971" y="3147814"/>
            <a:ext cx="1284017" cy="10081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ВВПОД ЮНАРМИЯ</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3384376"/>
          </a:xfrm>
        </p:spPr>
        <p:txBody>
          <a:bodyPr/>
          <a:lstStyle/>
          <a:p>
            <a:r>
              <a:rPr lang="ru-RU" b="1" dirty="0" smtClean="0"/>
              <a:t>ЮНАРМИЯ</a:t>
            </a:r>
            <a:r>
              <a:rPr lang="ru-RU" dirty="0" smtClean="0"/>
              <a:t> – Всероссийское детско-юношеское военно-патриотическое общественное движение, созданное в 2016 году по инициативе Министра обороны РФ Сергея Шойгу.</a:t>
            </a:r>
          </a:p>
          <a:p>
            <a:r>
              <a:rPr lang="ru-RU" dirty="0" smtClean="0"/>
              <a:t>Движение «ЮНАРМИЯ» уже объединила более 850 тысяч детей и подростков по всей стране, региональные штабы Движения представлены в каждом из 85 регионов России.</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Символы </a:t>
            </a:r>
            <a:r>
              <a:rPr lang="ru-RU" sz="2400" b="1" dirty="0" smtClean="0"/>
              <a:t>движения ВВПОД «ЮНАРМИЯ».</a:t>
            </a:r>
            <a:endParaRPr lang="ru-RU" altLang="ru-RU" sz="2400" b="1" dirty="0">
              <a:solidFill>
                <a:srgbClr val="9A0000"/>
              </a:solidFill>
              <a:latin typeface="Arial Narrow" pitchFamily="34" charset="0"/>
            </a:endParaRPr>
          </a:p>
        </p:txBody>
      </p:sp>
      <p:pic>
        <p:nvPicPr>
          <p:cNvPr id="7" name="Содержимое 6" descr="Символика Юнармии.png"/>
          <p:cNvPicPr>
            <a:picLocks noGrp="1"/>
          </p:cNvPicPr>
          <p:nvPr>
            <p:ph sz="half" idx="2"/>
          </p:nvPr>
        </p:nvPicPr>
        <p:blipFill>
          <a:blip r:embed="rId4" cstate="print"/>
          <a:stretch>
            <a:fillRect/>
          </a:stretch>
        </p:blipFill>
        <p:spPr>
          <a:xfrm>
            <a:off x="900113" y="1249844"/>
            <a:ext cx="7775575" cy="3343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ГИМН ВВПОД ЮНАРМИЯ</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1"/>
          </p:nvPr>
        </p:nvSpPr>
        <p:spPr>
          <a:xfrm>
            <a:off x="251520" y="843559"/>
            <a:ext cx="2304256" cy="1440160"/>
          </a:xfrm>
        </p:spPr>
        <p:txBody>
          <a:bodyPr/>
          <a:lstStyle/>
          <a:p>
            <a:pPr>
              <a:buNone/>
            </a:pPr>
            <a:r>
              <a:rPr lang="ru-RU" sz="1800" b="1" dirty="0" smtClean="0"/>
              <a:t>ГИМН ЮНАРМИИ</a:t>
            </a:r>
            <a:endParaRPr lang="ru-RU" sz="1800" dirty="0" smtClean="0"/>
          </a:p>
          <a:p>
            <a:pPr>
              <a:buNone/>
            </a:pPr>
            <a:r>
              <a:rPr lang="ru-RU" sz="1800" b="1" dirty="0" smtClean="0"/>
              <a:t>СЛУЖИТЬ РОССИИ!</a:t>
            </a:r>
            <a:endParaRPr lang="ru-RU" sz="1800" dirty="0" smtClean="0"/>
          </a:p>
          <a:p>
            <a:pPr>
              <a:buNone/>
            </a:pPr>
            <a:r>
              <a:rPr lang="ru-RU" sz="1800" i="1" dirty="0" smtClean="0"/>
              <a:t>Музыка Э. </a:t>
            </a:r>
            <a:r>
              <a:rPr lang="ru-RU" sz="1800" i="1" dirty="0" err="1" smtClean="0"/>
              <a:t>Ханока</a:t>
            </a:r>
            <a:endParaRPr lang="ru-RU" sz="1800" dirty="0" smtClean="0"/>
          </a:p>
          <a:p>
            <a:pPr>
              <a:buNone/>
            </a:pPr>
            <a:r>
              <a:rPr lang="ru-RU" sz="1800" i="1" dirty="0" smtClean="0"/>
              <a:t>Слова И. Резника</a:t>
            </a:r>
            <a:endParaRPr lang="ru-RU" sz="1800" dirty="0" smtClean="0"/>
          </a:p>
          <a:p>
            <a:endParaRPr lang="ru-RU" dirty="0"/>
          </a:p>
        </p:txBody>
      </p:sp>
      <p:sp>
        <p:nvSpPr>
          <p:cNvPr id="8" name="Содержимое 7"/>
          <p:cNvSpPr>
            <a:spLocks noGrp="1"/>
          </p:cNvSpPr>
          <p:nvPr>
            <p:ph sz="half" idx="2"/>
          </p:nvPr>
        </p:nvSpPr>
        <p:spPr>
          <a:xfrm>
            <a:off x="3995936" y="771550"/>
            <a:ext cx="4896544" cy="4032448"/>
          </a:xfrm>
        </p:spPr>
        <p:txBody>
          <a:bodyPr/>
          <a:lstStyle/>
          <a:p>
            <a:r>
              <a:rPr lang="en-US" dirty="0" smtClean="0">
                <a:hlinkClick r:id="rId4"/>
              </a:rPr>
              <a:t>https://</a:t>
            </a:r>
            <a:r>
              <a:rPr lang="en-US" dirty="0" smtClean="0">
                <a:hlinkClick r:id="rId4"/>
              </a:rPr>
              <a:t>www.youtube.com/watch?v=jrfPmOF5S90</a:t>
            </a:r>
            <a:r>
              <a:rPr lang="ru-RU" dirty="0" smtClean="0"/>
              <a:t> </a:t>
            </a:r>
            <a:endParaRPr lang="ru-RU" dirty="0"/>
          </a:p>
        </p:txBody>
      </p:sp>
      <p:pic>
        <p:nvPicPr>
          <p:cNvPr id="9" name="Рисунок 8" descr="Без названия.jpg"/>
          <p:cNvPicPr/>
          <p:nvPr/>
        </p:nvPicPr>
        <p:blipFill>
          <a:blip r:embed="rId5" cstate="print"/>
          <a:stretch>
            <a:fillRect/>
          </a:stretch>
        </p:blipFill>
        <p:spPr>
          <a:xfrm>
            <a:off x="251520" y="2715766"/>
            <a:ext cx="1512168" cy="1944216"/>
          </a:xfrm>
          <a:prstGeom prst="rect">
            <a:avLst/>
          </a:prstGeom>
        </p:spPr>
      </p:pic>
      <p:pic>
        <p:nvPicPr>
          <p:cNvPr id="10" name="Рисунок 9" descr="220px-Reznik_Ilia.jpg"/>
          <p:cNvPicPr/>
          <p:nvPr/>
        </p:nvPicPr>
        <p:blipFill>
          <a:blip r:embed="rId6" cstate="print"/>
          <a:stretch>
            <a:fillRect/>
          </a:stretch>
        </p:blipFill>
        <p:spPr>
          <a:xfrm>
            <a:off x="1979712" y="2715766"/>
            <a:ext cx="1619250" cy="1952625"/>
          </a:xfrm>
          <a:prstGeom prst="rect">
            <a:avLst/>
          </a:prstGeom>
        </p:spPr>
      </p:pic>
      <p:pic>
        <p:nvPicPr>
          <p:cNvPr id="11" name="Рисунок 10" descr="Юнармия - орлята.png"/>
          <p:cNvPicPr/>
          <p:nvPr/>
        </p:nvPicPr>
        <p:blipFill>
          <a:blip r:embed="rId7" cstate="print"/>
          <a:stretch>
            <a:fillRect/>
          </a:stretch>
        </p:blipFill>
        <p:spPr>
          <a:xfrm>
            <a:off x="4139952" y="2283718"/>
            <a:ext cx="4592364" cy="2088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ФЛАГ ДВИЖЕНИЯ ВВПОД ЮНАРМИЯ</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499992" y="699542"/>
            <a:ext cx="4176464" cy="3672408"/>
          </a:xfrm>
        </p:spPr>
        <p:txBody>
          <a:bodyPr/>
          <a:lstStyle/>
          <a:p>
            <a:pPr>
              <a:buNone/>
            </a:pPr>
            <a:r>
              <a:rPr lang="ru-RU" sz="1800" dirty="0" smtClean="0"/>
              <a:t>Флаг </a:t>
            </a:r>
            <a:r>
              <a:rPr lang="ru-RU" sz="1800" dirty="0" smtClean="0"/>
              <a:t>Движения представляет собой красное полотнище, в центре которого, на лицевой стороне, изображена эмблема Движения. Эмблема Движения представляет профиль головы орла, повернутый вправо, символизирующий российское государство и его армию.  </a:t>
            </a:r>
          </a:p>
          <a:p>
            <a:pPr>
              <a:buNone/>
            </a:pPr>
            <a:r>
              <a:rPr lang="ru-RU" sz="1800" dirty="0" smtClean="0"/>
              <a:t>28 мая 2016 г. Министр обороны Российской Федерации генерал армии </a:t>
            </a:r>
          </a:p>
          <a:p>
            <a:pPr>
              <a:buNone/>
            </a:pPr>
            <a:r>
              <a:rPr lang="ru-RU" sz="1800" dirty="0" smtClean="0"/>
              <a:t>С. К. Шойгу вручил флаг Движению «ЮНАРМИЯ».</a:t>
            </a:r>
          </a:p>
          <a:p>
            <a:endParaRPr lang="ru-RU" dirty="0"/>
          </a:p>
        </p:txBody>
      </p:sp>
      <p:pic>
        <p:nvPicPr>
          <p:cNvPr id="7" name="Рисунок 6" descr="Флаг Юнармии.png"/>
          <p:cNvPicPr/>
          <p:nvPr/>
        </p:nvPicPr>
        <p:blipFill>
          <a:blip r:embed="rId4" cstate="print"/>
          <a:stretch>
            <a:fillRect/>
          </a:stretch>
        </p:blipFill>
        <p:spPr>
          <a:xfrm>
            <a:off x="467544" y="1275606"/>
            <a:ext cx="3816424" cy="25202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фон.jpg"/>
          <p:cNvPicPr>
            <a:picLocks noChangeAspect="1" noChangeArrowheads="1"/>
          </p:cNvPicPr>
          <p:nvPr/>
        </p:nvPicPr>
        <p:blipFill>
          <a:blip r:embed="rId2" cstate="print"/>
          <a:srcRect/>
          <a:stretch>
            <a:fillRect/>
          </a:stretch>
        </p:blipFill>
        <p:spPr bwMode="auto">
          <a:xfrm>
            <a:off x="0" y="0"/>
            <a:ext cx="9132888" cy="5143500"/>
          </a:xfrm>
          <a:prstGeom prst="rect">
            <a:avLst/>
          </a:prstGeom>
          <a:noFill/>
          <a:ln w="9525">
            <a:noFill/>
            <a:miter lim="800000"/>
            <a:headEnd/>
            <a:tailEnd/>
          </a:ln>
        </p:spPr>
      </p:pic>
      <p:sp>
        <p:nvSpPr>
          <p:cNvPr id="3081" name="Прямоугольник 16"/>
          <p:cNvSpPr>
            <a:spLocks noChangeArrowheads="1"/>
          </p:cNvSpPr>
          <p:nvPr/>
        </p:nvSpPr>
        <p:spPr bwMode="auto">
          <a:xfrm>
            <a:off x="2051720" y="195486"/>
            <a:ext cx="6904454" cy="830997"/>
          </a:xfrm>
          <a:prstGeom prst="rect">
            <a:avLst/>
          </a:prstGeom>
          <a:noFill/>
          <a:ln w="9525">
            <a:noFill/>
            <a:miter lim="800000"/>
            <a:headEnd/>
            <a:tailEnd/>
          </a:ln>
        </p:spPr>
        <p:txBody>
          <a:bodyPr wrap="square">
            <a:spAutoFit/>
          </a:bodyPr>
          <a:lstStyle/>
          <a:p>
            <a:pPr algn="ctr" eaLnBrk="1" hangingPunct="1"/>
            <a:r>
              <a:rPr lang="ru-RU" altLang="ru-RU" sz="2800" b="1" dirty="0" smtClean="0">
                <a:solidFill>
                  <a:srgbClr val="9A0000"/>
                </a:solidFill>
                <a:latin typeface="Arial Narrow" pitchFamily="34" charset="0"/>
              </a:rPr>
              <a:t>ОНЛАЙН – КУРС «Я – ЮНАРМЕЕЦ РОССИИ»</a:t>
            </a:r>
          </a:p>
          <a:p>
            <a:pPr algn="ctr" eaLnBrk="1" hangingPunct="1"/>
            <a:endParaRPr lang="ru-RU" altLang="ru-RU" sz="2000" b="1" dirty="0">
              <a:solidFill>
                <a:srgbClr val="9A0000"/>
              </a:solidFill>
              <a:latin typeface="Arial Narrow" pitchFamily="34" charset="0"/>
            </a:endParaRPr>
          </a:p>
        </p:txBody>
      </p:sp>
      <p:sp>
        <p:nvSpPr>
          <p:cNvPr id="16" name="Содержимое 15"/>
          <p:cNvSpPr>
            <a:spLocks noGrp="1"/>
          </p:cNvSpPr>
          <p:nvPr>
            <p:ph idx="1"/>
          </p:nvPr>
        </p:nvSpPr>
        <p:spPr>
          <a:xfrm>
            <a:off x="4644008" y="915566"/>
            <a:ext cx="4186808" cy="3744416"/>
          </a:xfrm>
        </p:spPr>
        <p:txBody>
          <a:bodyPr/>
          <a:lstStyle/>
          <a:p>
            <a:pPr>
              <a:buNone/>
            </a:pPr>
            <a:r>
              <a:rPr lang="ru-RU" sz="2000" b="1" dirty="0" smtClean="0"/>
              <a:t>      </a:t>
            </a:r>
            <a:r>
              <a:rPr lang="ru-RU" sz="2400" b="1" dirty="0" smtClean="0">
                <a:latin typeface="Times New Roman" pitchFamily="18" charset="0"/>
                <a:cs typeface="Times New Roman" pitchFamily="18" charset="0"/>
              </a:rPr>
              <a:t>Чтобы наполнить содержанием образовательный процесс юнармейских отрядов Региональный Штаб ЮНАРМИИ г. Красноярска совместно с КГПУ им В.П. Астафьева разработал </a:t>
            </a:r>
            <a:r>
              <a:rPr lang="ru-RU" sz="2400" b="1" dirty="0" err="1" smtClean="0">
                <a:latin typeface="Times New Roman" pitchFamily="18" charset="0"/>
                <a:cs typeface="Times New Roman" pitchFamily="18" charset="0"/>
              </a:rPr>
              <a:t>онлайн</a:t>
            </a:r>
            <a:r>
              <a:rPr lang="ru-RU" sz="2400" b="1" dirty="0" smtClean="0">
                <a:latin typeface="Times New Roman" pitchFamily="18" charset="0"/>
                <a:cs typeface="Times New Roman" pitchFamily="18" charset="0"/>
              </a:rPr>
              <a:t> – курс </a:t>
            </a:r>
            <a:r>
              <a:rPr lang="ru-RU" sz="2400" b="1" dirty="0" smtClean="0">
                <a:solidFill>
                  <a:srgbClr val="FF0000"/>
                </a:solidFill>
                <a:latin typeface="Times New Roman" pitchFamily="18" charset="0"/>
                <a:cs typeface="Times New Roman" pitchFamily="18" charset="0"/>
              </a:rPr>
              <a:t>«Я –юнармеец России».</a:t>
            </a:r>
            <a:endParaRPr lang="ru-RU" sz="2400" dirty="0" smtClean="0">
              <a:solidFill>
                <a:srgbClr val="FF0000"/>
              </a:solidFill>
              <a:latin typeface="Times New Roman" pitchFamily="18" charset="0"/>
              <a:cs typeface="Times New Roman" pitchFamily="18" charset="0"/>
            </a:endParaRPr>
          </a:p>
          <a:p>
            <a:endParaRPr lang="ru-RU" sz="2400" dirty="0" smtClean="0"/>
          </a:p>
          <a:p>
            <a:endParaRPr lang="ru-RU" sz="2800" dirty="0"/>
          </a:p>
        </p:txBody>
      </p:sp>
      <p:pic>
        <p:nvPicPr>
          <p:cNvPr id="6" name="Рисунок 5" descr="Онлайн курс.jpg"/>
          <p:cNvPicPr>
            <a:picLocks noChangeAspect="1"/>
          </p:cNvPicPr>
          <p:nvPr/>
        </p:nvPicPr>
        <p:blipFill>
          <a:blip r:embed="rId3" cstate="print"/>
          <a:stretch>
            <a:fillRect/>
          </a:stretch>
        </p:blipFill>
        <p:spPr>
          <a:xfrm>
            <a:off x="827584" y="788774"/>
            <a:ext cx="3312368" cy="4104695"/>
          </a:xfrm>
          <a:prstGeom prst="rect">
            <a:avLst/>
          </a:prstGeom>
        </p:spPr>
      </p:pic>
      <p:pic>
        <p:nvPicPr>
          <p:cNvPr id="7" name="Рисунок 6" descr="Онлайн курс.jpg"/>
          <p:cNvPicPr>
            <a:picLocks noChangeAspect="1"/>
          </p:cNvPicPr>
          <p:nvPr/>
        </p:nvPicPr>
        <p:blipFill>
          <a:blip r:embed="rId3" cstate="print"/>
          <a:stretch>
            <a:fillRect/>
          </a:stretch>
        </p:blipFill>
        <p:spPr>
          <a:xfrm>
            <a:off x="827584" y="771550"/>
            <a:ext cx="3312368" cy="41046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altLang="ru-RU" sz="2400" b="1" dirty="0" smtClean="0">
                <a:solidFill>
                  <a:srgbClr val="9A0000"/>
                </a:solidFill>
                <a:latin typeface="Arial Narrow" pitchFamily="34" charset="0"/>
              </a:rPr>
              <a:t>Ссылка на онлайн – курс «Я – ЮНАРМЕЕЦ РОССИИ».</a:t>
            </a:r>
            <a:endParaRPr lang="ru-RU" altLang="ru-RU" sz="2400" b="1" dirty="0">
              <a:solidFill>
                <a:srgbClr val="9A0000"/>
              </a:solidFill>
              <a:latin typeface="Arial Narrow" pitchFamily="34" charset="0"/>
            </a:endParaRPr>
          </a:p>
        </p:txBody>
      </p:sp>
      <p:sp>
        <p:nvSpPr>
          <p:cNvPr id="12" name="Текст 11"/>
          <p:cNvSpPr>
            <a:spLocks noGrp="1"/>
          </p:cNvSpPr>
          <p:nvPr>
            <p:ph type="body" idx="1"/>
          </p:nvPr>
        </p:nvSpPr>
        <p:spPr>
          <a:xfrm>
            <a:off x="0" y="771550"/>
            <a:ext cx="3203848" cy="479822"/>
          </a:xfrm>
        </p:spPr>
        <p:txBody>
          <a:bodyPr/>
          <a:lstStyle/>
          <a:p>
            <a:pPr algn="ctr"/>
            <a:r>
              <a:rPr lang="en-US" dirty="0" smtClean="0"/>
              <a:t>QR – </a:t>
            </a:r>
            <a:r>
              <a:rPr lang="ru-RU" dirty="0" smtClean="0"/>
              <a:t>код на курс </a:t>
            </a:r>
            <a:endParaRPr lang="ru-RU" dirty="0"/>
          </a:p>
        </p:txBody>
      </p:sp>
      <p:pic>
        <p:nvPicPr>
          <p:cNvPr id="10" name="Содержимое 9" descr="qr-code ссылка на онлайн - курс.gif"/>
          <p:cNvPicPr>
            <a:picLocks noGrp="1" noChangeAspect="1"/>
          </p:cNvPicPr>
          <p:nvPr>
            <p:ph sz="half" idx="2"/>
          </p:nvPr>
        </p:nvPicPr>
        <p:blipFill>
          <a:blip r:embed="rId4" cstate="print"/>
          <a:stretch>
            <a:fillRect/>
          </a:stretch>
        </p:blipFill>
        <p:spPr>
          <a:xfrm>
            <a:off x="251520" y="1635646"/>
            <a:ext cx="2732118" cy="2732118"/>
          </a:xfrm>
        </p:spPr>
      </p:pic>
      <p:sp>
        <p:nvSpPr>
          <p:cNvPr id="13" name="Текст 12"/>
          <p:cNvSpPr>
            <a:spLocks noGrp="1"/>
          </p:cNvSpPr>
          <p:nvPr>
            <p:ph type="body" sz="quarter" idx="3"/>
          </p:nvPr>
        </p:nvSpPr>
        <p:spPr>
          <a:xfrm>
            <a:off x="4211960" y="1131590"/>
            <a:ext cx="3528392" cy="479822"/>
          </a:xfrm>
        </p:spPr>
        <p:txBody>
          <a:bodyPr/>
          <a:lstStyle/>
          <a:p>
            <a:r>
              <a:rPr lang="en-US" sz="2800" dirty="0" smtClean="0"/>
              <a:t>https://mooc.kspu.ru/</a:t>
            </a:r>
            <a:endParaRPr lang="ru-RU" sz="2800" dirty="0"/>
          </a:p>
        </p:txBody>
      </p:sp>
      <p:pic>
        <p:nvPicPr>
          <p:cNvPr id="9" name="Содержимое 8" descr="Онлайн регистрация.jpg"/>
          <p:cNvPicPr>
            <a:picLocks noGrp="1" noChangeAspect="1"/>
          </p:cNvPicPr>
          <p:nvPr>
            <p:ph sz="quarter" idx="4"/>
          </p:nvPr>
        </p:nvPicPr>
        <p:blipFill>
          <a:blip r:embed="rId5" cstate="print"/>
          <a:stretch>
            <a:fillRect/>
          </a:stretch>
        </p:blipFill>
        <p:spPr>
          <a:xfrm>
            <a:off x="3237892" y="1923678"/>
            <a:ext cx="5906108" cy="194421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Символы государства. Вводное </a:t>
            </a:r>
            <a:r>
              <a:rPr lang="ru-RU" sz="2400" b="1" dirty="0" smtClean="0"/>
              <a:t>занятие</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pic>
        <p:nvPicPr>
          <p:cNvPr id="16" name="Содержимое 15" descr="img10.jpg"/>
          <p:cNvPicPr>
            <a:picLocks noGrp="1" noChangeAspect="1"/>
          </p:cNvPicPr>
          <p:nvPr>
            <p:ph sz="half" idx="2"/>
          </p:nvPr>
        </p:nvPicPr>
        <p:blipFill>
          <a:blip r:embed="rId4" cstate="print"/>
          <a:stretch>
            <a:fillRect/>
          </a:stretch>
        </p:blipFill>
        <p:spPr>
          <a:xfrm>
            <a:off x="1619671" y="699542"/>
            <a:ext cx="5925277" cy="444395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Угадай символы стран и государств</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pic>
        <p:nvPicPr>
          <p:cNvPr id="7" name="Содержимое 6" descr="Eyfeleva-bashnya-2.jpg"/>
          <p:cNvPicPr>
            <a:picLocks noGrp="1" noChangeAspect="1"/>
          </p:cNvPicPr>
          <p:nvPr>
            <p:ph sz="half" idx="2"/>
          </p:nvPr>
        </p:nvPicPr>
        <p:blipFill>
          <a:blip r:embed="rId4" cstate="print"/>
          <a:stretch>
            <a:fillRect/>
          </a:stretch>
        </p:blipFill>
        <p:spPr>
          <a:xfrm>
            <a:off x="323528" y="843557"/>
            <a:ext cx="2880320" cy="2076449"/>
          </a:xfrm>
        </p:spPr>
      </p:pic>
      <p:pic>
        <p:nvPicPr>
          <p:cNvPr id="8" name="Рисунок 7" descr="piramidy-v-gize-egipe.jpg"/>
          <p:cNvPicPr>
            <a:picLocks noChangeAspect="1"/>
          </p:cNvPicPr>
          <p:nvPr/>
        </p:nvPicPr>
        <p:blipFill>
          <a:blip r:embed="rId5" cstate="print"/>
          <a:stretch>
            <a:fillRect/>
          </a:stretch>
        </p:blipFill>
        <p:spPr>
          <a:xfrm>
            <a:off x="3347864" y="771550"/>
            <a:ext cx="2808312" cy="2043157"/>
          </a:xfrm>
          <a:prstGeom prst="rect">
            <a:avLst/>
          </a:prstGeom>
        </p:spPr>
      </p:pic>
      <p:pic>
        <p:nvPicPr>
          <p:cNvPr id="9" name="Рисунок 8" descr="Голландия.jpg"/>
          <p:cNvPicPr>
            <a:picLocks noChangeAspect="1"/>
          </p:cNvPicPr>
          <p:nvPr/>
        </p:nvPicPr>
        <p:blipFill>
          <a:blip r:embed="rId6" cstate="print"/>
          <a:stretch>
            <a:fillRect/>
          </a:stretch>
        </p:blipFill>
        <p:spPr>
          <a:xfrm>
            <a:off x="3851920" y="2571750"/>
            <a:ext cx="2565457" cy="2232248"/>
          </a:xfrm>
          <a:prstGeom prst="rect">
            <a:avLst/>
          </a:prstGeom>
        </p:spPr>
      </p:pic>
      <p:pic>
        <p:nvPicPr>
          <p:cNvPr id="10" name="Рисунок 9" descr="Статуя свободы.jpg"/>
          <p:cNvPicPr>
            <a:picLocks noChangeAspect="1"/>
          </p:cNvPicPr>
          <p:nvPr/>
        </p:nvPicPr>
        <p:blipFill>
          <a:blip r:embed="rId7" cstate="print"/>
          <a:stretch>
            <a:fillRect/>
          </a:stretch>
        </p:blipFill>
        <p:spPr>
          <a:xfrm>
            <a:off x="683568" y="3075806"/>
            <a:ext cx="2936797" cy="1872208"/>
          </a:xfrm>
          <a:prstGeom prst="rect">
            <a:avLst/>
          </a:prstGeom>
        </p:spPr>
      </p:pic>
      <p:pic>
        <p:nvPicPr>
          <p:cNvPr id="11" name="Рисунок 10" descr="Спасская башня.jpg"/>
          <p:cNvPicPr>
            <a:picLocks noChangeAspect="1"/>
          </p:cNvPicPr>
          <p:nvPr/>
        </p:nvPicPr>
        <p:blipFill>
          <a:blip r:embed="rId8" cstate="print"/>
          <a:stretch>
            <a:fillRect/>
          </a:stretch>
        </p:blipFill>
        <p:spPr>
          <a:xfrm>
            <a:off x="6603608" y="915566"/>
            <a:ext cx="2540392" cy="33843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Что такое государственный символ?</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4443958"/>
          </a:xfrm>
        </p:spPr>
        <p:txBody>
          <a:bodyPr/>
          <a:lstStyle/>
          <a:p>
            <a:r>
              <a:rPr lang="ru-RU" b="1" dirty="0" smtClean="0"/>
              <a:t>Государственный символ</a:t>
            </a:r>
            <a:r>
              <a:rPr lang="ru-RU" dirty="0" smtClean="0"/>
              <a:t> — установленный конституцией или специальным законом особый исторически сложившийся отличительный знак конкретного государства, олицетворяющий его национальный суверенитет, самобытность, а иногда также несущий определенный идеологический смысл (государственный флаг, государственный герб, государственный гимн).</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ГЕРБ РОССИЙСКОЙ ФЕДЕРАЦИИ</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pic>
        <p:nvPicPr>
          <p:cNvPr id="7" name="Содержимое 6" descr="1-3.gif"/>
          <p:cNvPicPr>
            <a:picLocks noGrp="1"/>
          </p:cNvPicPr>
          <p:nvPr>
            <p:ph sz="half" idx="1"/>
          </p:nvPr>
        </p:nvPicPr>
        <p:blipFill>
          <a:blip r:embed="rId4" cstate="print"/>
          <a:stretch>
            <a:fillRect/>
          </a:stretch>
        </p:blipFill>
        <p:spPr>
          <a:xfrm>
            <a:off x="179512" y="627534"/>
            <a:ext cx="3312368" cy="4515966"/>
          </a:xfrm>
          <a:prstGeom prst="rect">
            <a:avLst/>
          </a:prstGeom>
        </p:spPr>
      </p:pic>
      <p:sp>
        <p:nvSpPr>
          <p:cNvPr id="11" name="Содержимое 10"/>
          <p:cNvSpPr>
            <a:spLocks noGrp="1"/>
          </p:cNvSpPr>
          <p:nvPr>
            <p:ph sz="half" idx="2"/>
          </p:nvPr>
        </p:nvSpPr>
        <p:spPr>
          <a:xfrm>
            <a:off x="3707904" y="771550"/>
            <a:ext cx="5436096" cy="4248472"/>
          </a:xfrm>
        </p:spPr>
        <p:txBody>
          <a:bodyPr/>
          <a:lstStyle/>
          <a:p>
            <a:pPr algn="just">
              <a:buNone/>
            </a:pPr>
            <a:r>
              <a:rPr lang="ru-RU" sz="1600" b="1" dirty="0" smtClean="0"/>
              <a:t>Утвержден Федеральным конституционным </a:t>
            </a:r>
            <a:r>
              <a:rPr lang="ru-RU" sz="1600" b="1" dirty="0" smtClean="0"/>
              <a:t>законом Российской </a:t>
            </a:r>
            <a:r>
              <a:rPr lang="ru-RU" sz="1600" b="1" dirty="0" smtClean="0"/>
              <a:t>Федерации «О Государственном гербе Российской Федерации» от 25 декабря 2000 г. № 2-ФКЗ.</a:t>
            </a:r>
          </a:p>
          <a:p>
            <a:pPr algn="just">
              <a:buNone/>
            </a:pPr>
            <a:r>
              <a:rPr lang="ru-RU" sz="1600" b="1" i="1" dirty="0" smtClean="0"/>
              <a:t>Описание Государственного герба</a:t>
            </a:r>
            <a:endParaRPr lang="ru-RU" sz="1600" b="1" dirty="0" smtClean="0"/>
          </a:p>
          <a:p>
            <a:pPr algn="just">
              <a:buNone/>
            </a:pPr>
            <a:r>
              <a:rPr lang="ru-RU" sz="1600" b="1" dirty="0" smtClean="0"/>
              <a:t>Государственный герб Российской Федерации представляет собой четырехугольный, с закругленными нижними углами, заостренный в оконечности красный геральдический щит с золотым двуглавым орлом, поднявшим вверх распущенные крылья. Орел увенчан двумя малыми коронами и -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конем дракона.</a:t>
            </a:r>
            <a:endParaRPr lang="ru-RU"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ФЛАГ РОССИЙСКОЙ ФЕДЕРАЦИИ</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pic>
        <p:nvPicPr>
          <p:cNvPr id="7" name="Содержимое 6" descr="Государственный флаг Российской Федерации"/>
          <p:cNvPicPr>
            <a:picLocks noGrp="1"/>
          </p:cNvPicPr>
          <p:nvPr>
            <p:ph sz="half" idx="1"/>
          </p:nvPr>
        </p:nvPicPr>
        <p:blipFill>
          <a:blip r:embed="rId4" cstate="print"/>
          <a:stretch>
            <a:fillRect/>
          </a:stretch>
        </p:blipFill>
        <p:spPr bwMode="auto">
          <a:xfrm>
            <a:off x="179512" y="1635646"/>
            <a:ext cx="3744416" cy="2160240"/>
          </a:xfrm>
          <a:prstGeom prst="rect">
            <a:avLst/>
          </a:prstGeom>
          <a:noFill/>
          <a:ln w="9525">
            <a:noFill/>
            <a:miter lim="800000"/>
            <a:headEnd/>
            <a:tailEnd/>
          </a:ln>
          <a:effectLst>
            <a:outerShdw blurRad="50800" dist="38100" algn="l" rotWithShape="0">
              <a:prstClr val="black">
                <a:alpha val="40000"/>
              </a:prstClr>
            </a:outerShdw>
          </a:effectLst>
        </p:spPr>
      </p:pic>
      <p:sp>
        <p:nvSpPr>
          <p:cNvPr id="9" name="Содержимое 8"/>
          <p:cNvSpPr>
            <a:spLocks noGrp="1"/>
          </p:cNvSpPr>
          <p:nvPr>
            <p:ph sz="half" idx="2"/>
          </p:nvPr>
        </p:nvSpPr>
        <p:spPr>
          <a:xfrm>
            <a:off x="4067944" y="843558"/>
            <a:ext cx="5076056" cy="4176464"/>
          </a:xfrm>
        </p:spPr>
        <p:txBody>
          <a:bodyPr/>
          <a:lstStyle/>
          <a:p>
            <a:pPr algn="just">
              <a:buNone/>
            </a:pPr>
            <a:r>
              <a:rPr lang="ru-RU" sz="1600" b="1" dirty="0" smtClean="0"/>
              <a:t>22 августа — день Государственного флага Российской Федерации</a:t>
            </a:r>
          </a:p>
          <a:p>
            <a:pPr algn="just">
              <a:buNone/>
            </a:pPr>
            <a:r>
              <a:rPr lang="ru-RU" sz="1600" b="1" dirty="0" smtClean="0"/>
              <a:t>Государственный флаг — это опознавательный знак государства, его официальный символ. </a:t>
            </a:r>
            <a:r>
              <a:rPr lang="ru-RU" sz="1600" b="1" dirty="0" smtClean="0"/>
              <a:t>герб </a:t>
            </a:r>
            <a:r>
              <a:rPr lang="ru-RU" sz="1600" b="1" dirty="0" smtClean="0"/>
              <a:t>и флаг дополняют друг друга, и каждый из них выполняет особую задачу. Гербы помещаются на бланках, печатях, документах, изданиях, вывесках, различных предметах, указывая на то, какой стране они принадлежат. Но когда необходимо указать, что государству принадлежит какой-то крупный объект — морское судно, территория, сооружение, когда указание на государственную принадлежность должно быть видно с большого расстояния, то герб не может справиться с этой функцией и выполнить её может только флаг.</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r>
              <a:rPr lang="ru-RU" sz="2400" b="1" dirty="0" smtClean="0"/>
              <a:t>ГИМН РОССИЙСКОЙ ФЕДЕРАЦИИ</a:t>
            </a:r>
            <a:r>
              <a:rPr lang="ru-RU" altLang="ru-RU" sz="2400" b="1" dirty="0" smtClean="0">
                <a:solidFill>
                  <a:srgbClr val="9A0000"/>
                </a:solidFill>
                <a:latin typeface="Arial Narrow" pitchFamily="34" charset="0"/>
              </a:rPr>
              <a:t>.</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4443958"/>
          </a:xfrm>
        </p:spPr>
        <p:txBody>
          <a:bodyPr/>
          <a:lstStyle/>
          <a:p>
            <a:r>
              <a:rPr lang="ru-RU" u="sng" dirty="0" smtClean="0">
                <a:hlinkClick r:id="rId4"/>
              </a:rPr>
              <a:t>https://www.youtube.com/watch?v=CKQakQRxlqk</a:t>
            </a:r>
            <a:r>
              <a:rPr lang="ru-RU" dirty="0" smtClean="0"/>
              <a:t> </a:t>
            </a:r>
          </a:p>
          <a:p>
            <a:r>
              <a:rPr lang="ru-RU" dirty="0" smtClean="0"/>
              <a:t>Государственный гимн Российской Федерации представляет собой песню, музыку которой написал композитор Александр Васильевич Александров, а слова — поэт Сергей Владимирович  Михалков.</a:t>
            </a:r>
            <a:br>
              <a:rPr lang="ru-RU" dirty="0" smtClean="0"/>
            </a:br>
            <a:endParaRPr lang="ru-RU" dirty="0"/>
          </a:p>
        </p:txBody>
      </p:sp>
      <p:pic>
        <p:nvPicPr>
          <p:cNvPr id="7" name="Рисунок 6" descr="Alexandr-Alexandrov-kompozitor-02.jpg"/>
          <p:cNvPicPr/>
          <p:nvPr/>
        </p:nvPicPr>
        <p:blipFill>
          <a:blip r:embed="rId5" cstate="print"/>
          <a:stretch>
            <a:fillRect/>
          </a:stretch>
        </p:blipFill>
        <p:spPr>
          <a:xfrm>
            <a:off x="1331640" y="2931790"/>
            <a:ext cx="2448272" cy="2016224"/>
          </a:xfrm>
          <a:prstGeom prst="rect">
            <a:avLst/>
          </a:prstGeom>
        </p:spPr>
      </p:pic>
      <p:pic>
        <p:nvPicPr>
          <p:cNvPr id="8" name="Рисунок 7" descr="unnamed (1).jpg"/>
          <p:cNvPicPr/>
          <p:nvPr/>
        </p:nvPicPr>
        <p:blipFill>
          <a:blip r:embed="rId6" cstate="print"/>
          <a:stretch>
            <a:fillRect/>
          </a:stretch>
        </p:blipFill>
        <p:spPr>
          <a:xfrm>
            <a:off x="5868144" y="2715766"/>
            <a:ext cx="1574800" cy="2190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6314</TotalTime>
  <Words>353</Words>
  <Application>Microsoft Office PowerPoint</Application>
  <PresentationFormat>Экран (16:9)</PresentationFormat>
  <Paragraphs>55</Paragraphs>
  <Slides>13</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Программа дополнительного образования военно-патриотического объединения.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349</cp:revision>
  <cp:lastPrinted>2016-05-12T07:52:06Z</cp:lastPrinted>
  <dcterms:created xsi:type="dcterms:W3CDTF">2016-02-04T07:46:41Z</dcterms:created>
  <dcterms:modified xsi:type="dcterms:W3CDTF">2021-09-28T04:18:46Z</dcterms:modified>
</cp:coreProperties>
</file>