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drawings/drawing1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drawings/drawing1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7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drawings/drawing18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drawings/drawing19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20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drawings/drawing21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drawings/drawing22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drawings/drawing2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drawings/drawing24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drawings/drawing25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drawings/drawing26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drawings/drawing27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drawings/drawing28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drawings/drawing29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drawings/drawing30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drawings/drawing31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drawings/drawing32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drawings/drawing33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drawings/drawing34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drawings/drawing35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ppt/drawings/drawing36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37.xml" ContentType="application/vnd.openxmlformats-officedocument.drawingml.chart+xml"/>
  <Override PartName="/ppt/theme/themeOverride37.xml" ContentType="application/vnd.openxmlformats-officedocument.themeOverride+xml"/>
  <Override PartName="/ppt/drawings/drawing37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38.xml" ContentType="application/vnd.openxmlformats-officedocument.drawingml.chart+xml"/>
  <Override PartName="/ppt/theme/themeOverride38.xml" ContentType="application/vnd.openxmlformats-officedocument.themeOverride+xml"/>
  <Override PartName="/ppt/drawings/drawing3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40"/>
  </p:notesMasterIdLst>
  <p:sldIdLst>
    <p:sldId id="1058" r:id="rId2"/>
    <p:sldId id="1063" r:id="rId3"/>
    <p:sldId id="1064" r:id="rId4"/>
    <p:sldId id="1065" r:id="rId5"/>
    <p:sldId id="1066" r:id="rId6"/>
    <p:sldId id="1067" r:id="rId7"/>
    <p:sldId id="1068" r:id="rId8"/>
    <p:sldId id="1069" r:id="rId9"/>
    <p:sldId id="1095" r:id="rId10"/>
    <p:sldId id="1096" r:id="rId11"/>
    <p:sldId id="1097" r:id="rId12"/>
    <p:sldId id="1070" r:id="rId13"/>
    <p:sldId id="1071" r:id="rId14"/>
    <p:sldId id="1072" r:id="rId15"/>
    <p:sldId id="1073" r:id="rId16"/>
    <p:sldId id="1074" r:id="rId17"/>
    <p:sldId id="1075" r:id="rId18"/>
    <p:sldId id="1076" r:id="rId19"/>
    <p:sldId id="1077" r:id="rId20"/>
    <p:sldId id="1078" r:id="rId21"/>
    <p:sldId id="1098" r:id="rId22"/>
    <p:sldId id="1099" r:id="rId23"/>
    <p:sldId id="1079" r:id="rId24"/>
    <p:sldId id="1080" r:id="rId25"/>
    <p:sldId id="1081" r:id="rId26"/>
    <p:sldId id="1082" r:id="rId27"/>
    <p:sldId id="1083" r:id="rId28"/>
    <p:sldId id="1084" r:id="rId29"/>
    <p:sldId id="1085" r:id="rId30"/>
    <p:sldId id="1086" r:id="rId31"/>
    <p:sldId id="1087" r:id="rId32"/>
    <p:sldId id="1088" r:id="rId33"/>
    <p:sldId id="1089" r:id="rId34"/>
    <p:sldId id="1090" r:id="rId35"/>
    <p:sldId id="1091" r:id="rId36"/>
    <p:sldId id="1092" r:id="rId37"/>
    <p:sldId id="1093" r:id="rId38"/>
    <p:sldId id="10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9D856"/>
    <a:srgbClr val="FF7C80"/>
    <a:srgbClr val="99FF99"/>
    <a:srgbClr val="78F878"/>
    <a:srgbClr val="F1A374"/>
    <a:srgbClr val="66FF33"/>
    <a:srgbClr val="5CC4F2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69" y="77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3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4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5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6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7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8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9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0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2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3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4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5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6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7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8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99686701628036"/>
          <c:y val="5.0071975300855158E-2"/>
          <c:w val="0.64800313298372159"/>
          <c:h val="0.953703741696177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80-4559-ADB5-F3D3F0D2748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80-4559-ADB5-F3D3F0D2748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80-4559-ADB5-F3D3F0D274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80-4559-ADB5-F3D3F0D274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80-4559-ADB5-F3D3F0D2748B}"/>
              </c:ext>
            </c:extLst>
          </c:dPt>
          <c:cat>
            <c:numRef>
              <c:f>Лист1!$A$1:$A$5</c:f>
              <c:numCache>
                <c:formatCode>General</c:formatCode>
                <c:ptCount val="5"/>
              </c:numCache>
            </c:numRef>
          </c:cat>
          <c:val>
            <c:numRef>
              <c:f>Лист1!$B$1:$B$5</c:f>
              <c:numCache>
                <c:formatCode>General</c:formatCode>
                <c:ptCount val="5"/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80-4559-ADB5-F3D3F0D27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0.61212</cdr:x>
      <cdr:y>0.84992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7236" y="5178425"/>
          <a:ext cx="354676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219685-C166-43D1-AB5C-907F04286DBE}" type="datetimeFigureOut">
              <a:rPr lang="ru-RU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A0CAC9-3D64-4264-960E-4365E6572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1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2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3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72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01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7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3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87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4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67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24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19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2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1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05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32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42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552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99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88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29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42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44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05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37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28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60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24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62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26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38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2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7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7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2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1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09" name="Rectangle 7"/>
          <p:cNvSpPr txBox="1">
            <a:spLocks noGrp="1" noChangeArrowheads="1"/>
          </p:cNvSpPr>
          <p:nvPr/>
        </p:nvSpPr>
        <p:spPr bwMode="auto">
          <a:xfrm>
            <a:off x="3810063" y="9457630"/>
            <a:ext cx="2913205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2" tIns="45721" rIns="91442" bIns="45721" anchor="b"/>
          <a:lstStyle/>
          <a:p>
            <a:pPr algn="r"/>
            <a:fld id="{023B0E79-4DEB-42A8-8F75-C4FD78AC6B27}" type="slidenum">
              <a:rPr lang="ru-RU" altLang="ru-RU" sz="1200">
                <a:solidFill>
                  <a:srgbClr val="000000"/>
                </a:solidFill>
              </a:rPr>
              <a:pPr algn="r"/>
              <a:t>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6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A4D69-93EA-4907-B655-8D9C37F0A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1FE19A-364D-4BFA-83A0-2A42528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D7BFB-C663-4349-8ECC-37DE9449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9BC6E8-1361-44BC-9703-4BE1FEAB2B42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68401-5961-4FEF-894D-294CC09F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07900A-E910-4B43-9203-B547AC98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52736-9FE0-4BDC-8118-41B491659D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C82CD-4A8F-423E-BE64-0249966F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D9BA5E-FCDC-49B6-A43A-4BDCD40BE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24BCA7-82E5-413D-9981-AE049082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716FF5-91BD-4289-A10D-7A35FC786FDB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D0668F-D7EE-49EC-BF81-0AA94D41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CB5B9-CBEF-489E-908B-F87376E6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5E717-A408-4208-A4AD-7E3CCBD6D9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7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249040-5EFA-4BDD-9D30-7E36DB956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E42197-586E-4BC3-8F7A-7715A2A9E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3446FA-0030-4DC8-BD31-08F0009E3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4F185-7123-4020-896E-A5253153440B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5C1178-A210-4537-B789-9F378B69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47FE5-67D6-4F95-8F7C-1904AEB1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45FD4-F3CF-4DF4-9328-50915954F0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174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BB11C-9205-4022-9982-F99E55AA2D7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2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1EF2E-BA62-4CBB-910A-F4DE76EB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4E7E3C-BF2E-4212-8F3D-31AD620BB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AB9A1-3853-4508-8FFD-25C7EE0C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4C373-3CD7-4972-BF8A-88B65F3D9A33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91D13-B40F-44A1-A76C-A195828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07575-E75E-4080-B000-8C677DF8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B073D-5AF0-48FC-B739-13E858F392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9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77C66-49E4-4A09-B006-1E520048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450707-B368-4E11-B57E-19F7E54B1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453068-F790-4AD6-8BC1-24DA1F2E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63B630-957E-4B17-87BE-FEED5C7E1463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B50DE-6BFD-4AB9-8062-FD44368A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A23CB-DA65-4082-B19A-A14F5FC5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2F656-BB4D-448E-A6CC-C8923BDB3C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7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606F7-DCE2-4F6F-AF81-C7B949AA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5AE83-767E-4137-8517-B59B5BF1F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AB3DE6-A015-431F-8286-B79A6EE27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4F56F2-6A1D-4702-AC87-857B6811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794A77-8D05-45C3-9CC3-8DB30F61B715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258B0B-384E-450C-8CDA-AE610DC7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3DC503-1B64-40D1-962D-B7A73138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B85FF-011F-4EC1-B01E-4D16B1E6E3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4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45D01-776D-493A-9F54-229D49AD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F0BE11-94E9-4AB4-BC9B-C72977DCE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E01F-8417-43D9-A348-CB3830266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73BD7-C7A5-4503-B8E5-9F45ABC37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1CF3A3-7681-4520-A468-A930AF49A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D433B3-DA2E-48A8-9E92-5025601B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58F348-66CB-48B5-8A6A-0BB76DEFC148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1679AB-01E3-4DDC-A785-94AB3713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74428-A4FE-451F-9B5C-282653E3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CE165-8674-4AA1-ADC6-4260774FC1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C0F7A-8076-433B-BD84-A9E28CD7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717DC0-C087-44E4-8A9E-4300E18F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FEF6CE-32FE-4E85-9D2D-F11B7762E600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46D513-48AD-42E7-B6DA-6AC897A8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A274C7-ED72-4D74-88EF-155E367A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A312A-EA2F-4DC1-84DF-F180714320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03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D409DE-FECB-42BB-A5A4-58B548A0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3B5ED-0639-4AFD-98C2-8B25402D4E74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5C581-2445-4375-A419-6EAFE1BD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F664D4-E446-47DD-8865-B41579F6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E3001-2B3B-4581-AEF9-E776E39C65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9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0E335-4F5C-40D4-9B3E-BB9557BE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B8E8E-67D4-4738-BE96-E7AE177A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DF01AB-A305-41D9-98E0-2AD827E03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3026-CD17-428C-BD57-2EB406DA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67225-2231-4F31-93CE-47A9FC7D557E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B6E482-43CF-4B0A-9329-509B4A98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3E29E2-EB1D-4951-B2D9-17274F45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41B5D-97A1-46F0-9706-D55FF79C1F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4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78162-D22C-4AEB-94C0-36F1937C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5EB9D5-48C6-4681-ABA4-F88FE5BC1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04AFA4-B698-4FF7-AB61-9A7220531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4B7275-D411-44C6-AD3F-B64E61E5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D6EB9E-A6BB-4E8E-9C05-9A559BC7122A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E06B2-BB7B-43CC-AF8C-B7DB437D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6AF201-E7B6-4552-84EC-5771BB94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D25E01-4760-4D54-89E8-3FE4577580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6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6BA80-EF36-45A6-A652-6F1DAB0F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E1BE4-92BE-4F64-9FDA-A5923043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BEDB7-D23C-4226-8CA2-E98B3CFCA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0F647C-E69B-4766-BDF8-BDA233811FB6}" type="datetimeFigureOut">
              <a:rPr lang="ru-RU" smtClean="0"/>
              <a:pPr>
                <a:defRPr/>
              </a:pPr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935A6-9C76-4892-97E6-659300AFB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A62B5-EF16-4237-8947-9DFE87C91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8FD4D3-EB7A-4C15-8284-D46ABB4890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5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1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1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1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chart" Target="../charts/chart13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chart" Target="../charts/chart1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chart" Target="../charts/chart1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1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chart" Target="../charts/chart1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1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hart" Target="../charts/chart2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hart" Target="../charts/chart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hart" Target="../charts/chart2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chart" Target="../charts/chart23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chart" Target="../charts/chart2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2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chart" Target="../charts/chart2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chart" Target="../charts/chart2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hart" Target="../charts/chart2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2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chart" Target="../charts/chart3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chart" Target="../charts/chart3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chart" Target="../charts/chart3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chart" Target="../charts/chart3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33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3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chart" Target="../charts/chart3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chart" Target="../charts/chart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chart" Target="../charts/chart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chart" Target="../charts/chart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chart" Target="../charts/chart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678636"/>
              </p:ext>
            </p:extLst>
          </p:nvPr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F6A6295C-3848-4CE0-9EAB-C3238EE11FDB}"/>
              </a:ext>
            </a:extLst>
          </p:cNvPr>
          <p:cNvSpPr txBox="1"/>
          <p:nvPr/>
        </p:nvSpPr>
        <p:spPr>
          <a:xfrm>
            <a:off x="2021030" y="211637"/>
            <a:ext cx="51019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связи имени С. М. Будённого</a:t>
            </a:r>
          </a:p>
        </p:txBody>
      </p:sp>
      <p:pic>
        <p:nvPicPr>
          <p:cNvPr id="1029" name="Picture 5" descr="Picture background">
            <a:extLst>
              <a:ext uri="{FF2B5EF4-FFF2-40B4-BE49-F238E27FC236}">
                <a16:creationId xmlns:a16="http://schemas.microsoft.com/office/drawing/2014/main" id="{AA5E636F-4466-46D9-90CD-E0E8B4E5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0" y="1145627"/>
            <a:ext cx="3020189" cy="18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873D-2C90-4458-A180-B5A4D6AADC32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75F9C691-A50C-4460-8CC9-E3B5A5C4312B}"/>
              </a:ext>
            </a:extLst>
          </p:cNvPr>
          <p:cNvSpPr txBox="1"/>
          <p:nvPr/>
        </p:nvSpPr>
        <p:spPr>
          <a:xfrm>
            <a:off x="1" y="1289173"/>
            <a:ext cx="58095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- Инфокоммуникационные технологии и системы специальной связи</a:t>
            </a:r>
          </a:p>
          <a:p>
            <a:r>
              <a:rPr lang="ru-RU" sz="1100" i="0" dirty="0">
                <a:solidFill>
                  <a:srgbClr val="000000"/>
                </a:solidFill>
                <a:effectLst/>
              </a:rPr>
              <a:t>- Применение и эксплуатация автоматизированных систем </a:t>
            </a:r>
          </a:p>
          <a:p>
            <a:r>
              <a:rPr lang="ru-RU" sz="1100" i="0" dirty="0">
                <a:solidFill>
                  <a:srgbClr val="000000"/>
                </a:solidFill>
                <a:effectLst/>
              </a:rPr>
              <a:t>специального назначения</a:t>
            </a:r>
          </a:p>
          <a:p>
            <a:r>
              <a:rPr lang="ru-RU" sz="1100" i="1" dirty="0">
                <a:solidFill>
                  <a:srgbClr val="000000"/>
                </a:solidFill>
                <a:effectLst/>
              </a:rPr>
              <a:t>- Управление воинскими частями и соединениями</a:t>
            </a:r>
            <a:endParaRPr lang="ru-RU" sz="1100" dirty="0">
              <a:solidFill>
                <a:srgbClr val="000000"/>
              </a:solidFill>
            </a:endParaRPr>
          </a:p>
          <a:p>
            <a:r>
              <a:rPr lang="ru-RU" sz="1100" i="1" dirty="0">
                <a:solidFill>
                  <a:srgbClr val="000000"/>
                </a:solidFill>
                <a:effectLst/>
              </a:rPr>
              <a:t>- Управление боевым обеспечением войск (сил)</a:t>
            </a:r>
          </a:p>
          <a:p>
            <a:r>
              <a:rPr lang="ru-RU" sz="1100" i="1" dirty="0">
                <a:solidFill>
                  <a:srgbClr val="000000"/>
                </a:solidFill>
                <a:effectLst/>
              </a:rPr>
              <a:t>- Управление техническим обеспечением войск (сил)</a:t>
            </a:r>
            <a:endParaRPr lang="ru-RU" sz="1100" dirty="0"/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26C1EA5-F4CD-4C6B-9A74-26DEF25E4AEF}"/>
              </a:ext>
            </a:extLst>
          </p:cNvPr>
          <p:cNvSpPr txBox="1"/>
          <p:nvPr/>
        </p:nvSpPr>
        <p:spPr>
          <a:xfrm>
            <a:off x="34837" y="2383346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842D38C-32E1-46F9-9249-9AFE064C89DD}"/>
              </a:ext>
            </a:extLst>
          </p:cNvPr>
          <p:cNvSpPr txBox="1"/>
          <p:nvPr/>
        </p:nvSpPr>
        <p:spPr>
          <a:xfrm>
            <a:off x="-9237" y="2760826"/>
            <a:ext cx="54143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effectLst/>
              </a:rPr>
              <a:t>- Инфокоммуникационные сети и системы связи</a:t>
            </a:r>
          </a:p>
          <a:p>
            <a:r>
              <a:rPr lang="ru-RU" sz="1100" dirty="0">
                <a:solidFill>
                  <a:srgbClr val="000000"/>
                </a:solidFill>
                <a:effectLst/>
              </a:rPr>
              <a:t>- Системы радиосвязи, мобильной связи и телерадиовещания</a:t>
            </a:r>
            <a:endParaRPr lang="ru-RU" sz="1100" dirty="0"/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234923AD-9A1F-4C9A-9174-F1D1D701B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43586"/>
              </p:ext>
            </p:extLst>
          </p:nvPr>
        </p:nvGraphicFramePr>
        <p:xfrm>
          <a:off x="34837" y="3113302"/>
          <a:ext cx="65160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856">
                  <a:extLst>
                    <a:ext uri="{9D8B030D-6E8A-4147-A177-3AD203B41FA5}">
                      <a16:colId xmlns:a16="http://schemas.microsoft.com/office/drawing/2014/main" val="3462490684"/>
                    </a:ext>
                  </a:extLst>
                </a:gridCol>
                <a:gridCol w="930856">
                  <a:extLst>
                    <a:ext uri="{9D8B030D-6E8A-4147-A177-3AD203B41FA5}">
                      <a16:colId xmlns:a16="http://schemas.microsoft.com/office/drawing/2014/main" val="2073028221"/>
                    </a:ext>
                  </a:extLst>
                </a:gridCol>
                <a:gridCol w="1183523">
                  <a:extLst>
                    <a:ext uri="{9D8B030D-6E8A-4147-A177-3AD203B41FA5}">
                      <a16:colId xmlns:a16="http://schemas.microsoft.com/office/drawing/2014/main" val="1127411779"/>
                    </a:ext>
                  </a:extLst>
                </a:gridCol>
                <a:gridCol w="786028">
                  <a:extLst>
                    <a:ext uri="{9D8B030D-6E8A-4147-A177-3AD203B41FA5}">
                      <a16:colId xmlns:a16="http://schemas.microsoft.com/office/drawing/2014/main" val="4196442000"/>
                    </a:ext>
                  </a:extLst>
                </a:gridCol>
                <a:gridCol w="1021368">
                  <a:extLst>
                    <a:ext uri="{9D8B030D-6E8A-4147-A177-3AD203B41FA5}">
                      <a16:colId xmlns:a16="http://schemas.microsoft.com/office/drawing/2014/main" val="2120707480"/>
                    </a:ext>
                  </a:extLst>
                </a:gridCol>
                <a:gridCol w="743409">
                  <a:extLst>
                    <a:ext uri="{9D8B030D-6E8A-4147-A177-3AD203B41FA5}">
                      <a16:colId xmlns:a16="http://schemas.microsoft.com/office/drawing/2014/main" val="154031330"/>
                    </a:ext>
                  </a:extLst>
                </a:gridCol>
                <a:gridCol w="919960">
                  <a:extLst>
                    <a:ext uri="{9D8B030D-6E8A-4147-A177-3AD203B41FA5}">
                      <a16:colId xmlns:a16="http://schemas.microsoft.com/office/drawing/2014/main" val="3930649366"/>
                    </a:ext>
                  </a:extLst>
                </a:gridCol>
              </a:tblGrid>
              <a:tr h="1003341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п/п</a:t>
                      </a:r>
                    </a:p>
                    <a:p>
                      <a:pPr algn="ctr"/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Специальность подготовки в соответствии</a:t>
                      </a:r>
                    </a:p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федеральным государственным образовательным стандартом высшего образования</a:t>
                      </a:r>
                    </a:p>
                    <a:p>
                      <a:pPr algn="ctr"/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общеобразовательного предмета</a:t>
                      </a:r>
                    </a:p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установленное значение минимального количества баллов</a:t>
                      </a:r>
                    </a:p>
                    <a:p>
                      <a:pPr algn="ctr"/>
                      <a:r>
                        <a:rPr lang="ru-RU" sz="1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единого государственного экзамена</a:t>
                      </a:r>
                    </a:p>
                    <a:p>
                      <a:pPr algn="ctr"/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415630"/>
                  </a:ext>
                </a:extLst>
              </a:tr>
              <a:tr h="6979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 язык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Математика</a:t>
                      </a:r>
                    </a:p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профильного уровня</a:t>
                      </a:r>
                    </a:p>
                    <a:p>
                      <a:pPr algn="l"/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Физика*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Информатика*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30684"/>
                  </a:ext>
                </a:extLst>
              </a:tr>
              <a:tr h="1003341"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09.05.01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Применение и эксплуатация автоматизированных систем специального назначения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805305"/>
                  </a:ext>
                </a:extLst>
              </a:tr>
              <a:tr h="1003341"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11.05.04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Инфокоммуникационные технологии и системы специальной связи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0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8390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BC7C522-F416-4F1D-8464-0BF2A67BD0C5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282550410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10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A462000-D25F-437C-B0A5-80A1225A6689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материально-технического обеспечения имени А. В.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Хрулёва</a:t>
            </a:r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PFAgoraSansPro"/>
              </a:rPr>
              <a:t>ФИЛИАЛ, Г. ОМСК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5AAFA88A-C120-48F3-8E65-A9BBBCB6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56525"/>
            <a:ext cx="4408868" cy="26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3811C884-F9D5-4B86-B28C-96FCDA13DF9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E8341DC-F6D0-4CF2-B188-EDA97D459411}"/>
              </a:ext>
            </a:extLst>
          </p:cNvPr>
          <p:cNvSpPr txBox="1"/>
          <p:nvPr/>
        </p:nvSpPr>
        <p:spPr>
          <a:xfrm>
            <a:off x="34837" y="3785761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69984D9-7B5C-4A25-9026-A2F30F176EA6}"/>
              </a:ext>
            </a:extLst>
          </p:cNvPr>
          <p:cNvSpPr txBox="1"/>
          <p:nvPr/>
        </p:nvSpPr>
        <p:spPr>
          <a:xfrm>
            <a:off x="130305" y="1188080"/>
            <a:ext cx="97143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Транспортные средства 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0FFC1B6-4789-4C41-952E-73F88E49F01C}"/>
              </a:ext>
            </a:extLst>
          </p:cNvPr>
          <p:cNvSpPr txBox="1"/>
          <p:nvPr/>
        </p:nvSpPr>
        <p:spPr>
          <a:xfrm>
            <a:off x="34837" y="4179541"/>
            <a:ext cx="3870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Техническое обслуживание и ремонт автомобильного транспорта</a:t>
            </a:r>
            <a:endParaRPr lang="ru-RU" sz="11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D6F5C94-5883-40EA-85FA-0DB8B945B90A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7393436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11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A462000-D25F-437C-B0A5-80A1225A6689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материально-технического обеспечения имени А. В.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Хрулёва</a:t>
            </a:r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PFAgoraSansPro"/>
              </a:rPr>
              <a:t>ФИЛИАЛ, Г. ВОЛЬСК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5AAFA88A-C120-48F3-8E65-A9BBBCB6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56525"/>
            <a:ext cx="4408868" cy="26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3811C884-F9D5-4B86-B28C-96FCDA13DF9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E8341DC-F6D0-4CF2-B188-EDA97D459411}"/>
              </a:ext>
            </a:extLst>
          </p:cNvPr>
          <p:cNvSpPr txBox="1"/>
          <p:nvPr/>
        </p:nvSpPr>
        <p:spPr>
          <a:xfrm>
            <a:off x="34837" y="3785761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69984D9-7B5C-4A25-9026-A2F30F176EA6}"/>
              </a:ext>
            </a:extLst>
          </p:cNvPr>
          <p:cNvSpPr txBox="1"/>
          <p:nvPr/>
        </p:nvSpPr>
        <p:spPr>
          <a:xfrm>
            <a:off x="130305" y="1188080"/>
            <a:ext cx="97143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Тыловое обеспечение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0FFC1B6-4789-4C41-952E-73F88E49F01C}"/>
              </a:ext>
            </a:extLst>
          </p:cNvPr>
          <p:cNvSpPr txBox="1"/>
          <p:nvPr/>
        </p:nvSpPr>
        <p:spPr>
          <a:xfrm>
            <a:off x="34837" y="4179541"/>
            <a:ext cx="3870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Операционная деятельность в логистике</a:t>
            </a:r>
            <a:endParaRPr lang="ru-RU" sz="11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D6F5C94-5883-40EA-85FA-0DB8B945B90A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422784454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12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D01F6EE-487E-4B5B-BEF0-65810BF57AA0}"/>
              </a:ext>
            </a:extLst>
          </p:cNvPr>
          <p:cNvSpPr txBox="1"/>
          <p:nvPr/>
        </p:nvSpPr>
        <p:spPr>
          <a:xfrm>
            <a:off x="1627776" y="130235"/>
            <a:ext cx="5888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Военно-медицинская академия имени С. М. Кирова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6051CFEF-05C2-47EE-93B5-0DC123E89F8B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626384C2-30C6-4671-A2CF-31148EF8CA62}"/>
              </a:ext>
            </a:extLst>
          </p:cNvPr>
          <p:cNvSpPr txBox="1"/>
          <p:nvPr/>
        </p:nvSpPr>
        <p:spPr>
          <a:xfrm>
            <a:off x="9143999" y="128847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39D58ED-89EB-4CC3-8708-9B3EF24BD52E}"/>
              </a:ext>
            </a:extLst>
          </p:cNvPr>
          <p:cNvSpPr txBox="1"/>
          <p:nvPr/>
        </p:nvSpPr>
        <p:spPr>
          <a:xfrm>
            <a:off x="130305" y="1188080"/>
            <a:ext cx="320217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Лечебное дело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Медико-профилактическое дело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Стоматология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Фармация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медицинским обеспечением войск (сил)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Акушерство и гинекология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Анестезиология-реаниматология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Клиническая лабораторная диагностика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Патологическая анатомия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Рентгенология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Судебно-медицинская экспертиза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Педиатрия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Психиатрия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Авиационная и космическая медицина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Водолазная медицина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Гастроэнтерология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Гематология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Дерматовенерология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Инфекционные болезни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Кардиология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Неврология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Нефрология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Пульмонология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Терапия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Физиотерапия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Эндокринология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Нейрохирургия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Онкология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Оториноларингология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Офтальмология</a:t>
            </a:r>
          </a:p>
          <a:p>
            <a:r>
              <a:rPr lang="ru-RU" sz="1100" b="0" i="0" dirty="0" err="1">
                <a:solidFill>
                  <a:srgbClr val="000000"/>
                </a:solidFill>
                <a:effectLst/>
                <a:latin typeface="PFAgoraSansPro"/>
              </a:rPr>
              <a:t>Рентгенэн-доваскулярные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 диагностика и лечение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Сердечно-сосудистая хирургия</a:t>
            </a:r>
          </a:p>
          <a:p>
            <a:endParaRPr lang="ru-RU" sz="1100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228FFE87-1B8D-4DBA-B704-8BE8395167DD}"/>
              </a:ext>
            </a:extLst>
          </p:cNvPr>
          <p:cNvSpPr txBox="1"/>
          <p:nvPr/>
        </p:nvSpPr>
        <p:spPr>
          <a:xfrm>
            <a:off x="9274304" y="1610398"/>
            <a:ext cx="3870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Лечебное дело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Сестринское дело</a:t>
            </a:r>
            <a:endParaRPr lang="ru-RU" sz="1100" dirty="0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5877E1B9-7DF0-425A-AA69-81808015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79" y="1288473"/>
            <a:ext cx="426720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Box 267">
            <a:extLst>
              <a:ext uri="{FF2B5EF4-FFF2-40B4-BE49-F238E27FC236}">
                <a16:creationId xmlns:a16="http://schemas.microsoft.com/office/drawing/2014/main" id="{E896F9CB-0501-4052-ABC0-691A7B15E4BD}"/>
              </a:ext>
            </a:extLst>
          </p:cNvPr>
          <p:cNvSpPr txBox="1"/>
          <p:nvPr/>
        </p:nvSpPr>
        <p:spPr>
          <a:xfrm>
            <a:off x="2490062" y="2630803"/>
            <a:ext cx="424129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Торакальная хирургия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Хирургия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Урология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Челюстно-лицевая хирургия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Организация здравоохранения и общественное здоровье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Стоматология общей практики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Стоматология терапевтическая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Стоматология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хирургическая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Стоматология ортопедическая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Ортодонтия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Общая гигиена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Эпидемиология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Управление и экономика фармации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Фундаментальная медицина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Клиническая медицина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Медико-профилактическое дело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Фармация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Фундаментальная медицина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Клиническая медицина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Медико-профилактическое дело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Фармация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Военные науки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A33B6E04-C3D6-4C91-A6DD-FC93C27B6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400366"/>
              </p:ext>
            </p:extLst>
          </p:nvPr>
        </p:nvGraphicFramePr>
        <p:xfrm>
          <a:off x="9239467" y="2515241"/>
          <a:ext cx="7992001" cy="3862886"/>
        </p:xfrm>
        <a:graphic>
          <a:graphicData uri="http://schemas.openxmlformats.org/drawingml/2006/table">
            <a:tbl>
              <a:tblPr/>
              <a:tblGrid>
                <a:gridCol w="713740">
                  <a:extLst>
                    <a:ext uri="{9D8B030D-6E8A-4147-A177-3AD203B41FA5}">
                      <a16:colId xmlns:a16="http://schemas.microsoft.com/office/drawing/2014/main" val="1378090398"/>
                    </a:ext>
                  </a:extLst>
                </a:gridCol>
                <a:gridCol w="2977029">
                  <a:extLst>
                    <a:ext uri="{9D8B030D-6E8A-4147-A177-3AD203B41FA5}">
                      <a16:colId xmlns:a16="http://schemas.microsoft.com/office/drawing/2014/main" val="3378071914"/>
                    </a:ext>
                  </a:extLst>
                </a:gridCol>
                <a:gridCol w="2977029">
                  <a:extLst>
                    <a:ext uri="{9D8B030D-6E8A-4147-A177-3AD203B41FA5}">
                      <a16:colId xmlns:a16="http://schemas.microsoft.com/office/drawing/2014/main" val="3585705785"/>
                    </a:ext>
                  </a:extLst>
                </a:gridCol>
                <a:gridCol w="441401">
                  <a:extLst>
                    <a:ext uri="{9D8B030D-6E8A-4147-A177-3AD203B41FA5}">
                      <a16:colId xmlns:a16="http://schemas.microsoft.com/office/drawing/2014/main" val="3825206857"/>
                    </a:ext>
                  </a:extLst>
                </a:gridCol>
                <a:gridCol w="441401">
                  <a:extLst>
                    <a:ext uri="{9D8B030D-6E8A-4147-A177-3AD203B41FA5}">
                      <a16:colId xmlns:a16="http://schemas.microsoft.com/office/drawing/2014/main" val="3764032915"/>
                    </a:ext>
                  </a:extLst>
                </a:gridCol>
                <a:gridCol w="441401">
                  <a:extLst>
                    <a:ext uri="{9D8B030D-6E8A-4147-A177-3AD203B41FA5}">
                      <a16:colId xmlns:a16="http://schemas.microsoft.com/office/drawing/2014/main" val="1039642653"/>
                    </a:ext>
                  </a:extLst>
                </a:gridCol>
              </a:tblGrid>
              <a:tr h="20938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№</a:t>
                      </a:r>
                      <a:endParaRPr lang="ru-RU" sz="1200">
                        <a:effectLst/>
                      </a:endParaRPr>
                    </a:p>
                    <a:p>
                      <a:pPr algn="ctr" fontAlgn="t"/>
                      <a:r>
                        <a:rPr lang="ru-RU" sz="1200" b="1">
                          <a:effectLst/>
                        </a:rPr>
                        <a:t>п/п</a:t>
                      </a:r>
                      <a:endParaRPr lang="ru-RU" sz="1200">
                        <a:effectLst/>
                      </a:endParaRPr>
                    </a:p>
                  </a:txBody>
                  <a:tcPr marL="91035" marR="91035" marT="45518" marB="4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Специальность подготовки в соответствии</a:t>
                      </a:r>
                      <a:endParaRPr lang="ru-RU" sz="1200" dirty="0">
                        <a:effectLst/>
                      </a:endParaRPr>
                    </a:p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200" dirty="0">
                        <a:effectLst/>
                      </a:endParaRPr>
                    </a:p>
                  </a:txBody>
                  <a:tcPr marL="91035" marR="91035" marT="45518" marB="4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200">
                        <a:effectLst/>
                      </a:endParaRPr>
                    </a:p>
                    <a:p>
                      <a:pPr algn="ctr" fontAlgn="t"/>
                      <a:r>
                        <a:rPr lang="ru-RU" sz="12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200">
                        <a:effectLst/>
                      </a:endParaRPr>
                    </a:p>
                    <a:p>
                      <a:pPr algn="ctr" fontAlgn="t"/>
                      <a:r>
                        <a:rPr lang="ru-RU" sz="1200" b="1">
                          <a:effectLst/>
                        </a:rPr>
                        <a:t>единого государственного экзамена</a:t>
                      </a:r>
                      <a:endParaRPr lang="ru-RU" sz="1200">
                        <a:effectLst/>
                      </a:endParaRPr>
                    </a:p>
                  </a:txBody>
                  <a:tcPr marL="91035" marR="91035" marT="45518" marB="4551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57624"/>
                  </a:ext>
                </a:extLst>
              </a:tr>
              <a:tr h="642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Код</a:t>
                      </a:r>
                      <a:endParaRPr lang="ru-RU" sz="1200">
                        <a:effectLst/>
                      </a:endParaRP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Наименование</a:t>
                      </a:r>
                      <a:endParaRPr lang="ru-RU" sz="1200">
                        <a:effectLst/>
                      </a:endParaRP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</a:endParaRP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Химия</a:t>
                      </a:r>
                      <a:endParaRPr lang="ru-RU" sz="1200">
                        <a:effectLst/>
                      </a:endParaRP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Биология</a:t>
                      </a:r>
                      <a:endParaRPr lang="ru-RU" sz="1200">
                        <a:effectLst/>
                      </a:endParaRP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898955"/>
                  </a:ext>
                </a:extLst>
              </a:tr>
              <a:tr h="2780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31.05.01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Лечебное дело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952857"/>
                  </a:ext>
                </a:extLst>
              </a:tr>
              <a:tr h="2780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31.05.03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Стоматология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32284"/>
                  </a:ext>
                </a:extLst>
              </a:tr>
              <a:tr h="2780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32.05.01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Медико-профилактическое дело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39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39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682624"/>
                  </a:ext>
                </a:extLst>
              </a:tr>
              <a:tr h="2780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33.05.01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Фармация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50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39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39</a:t>
                      </a:r>
                    </a:p>
                  </a:txBody>
                  <a:tcPr marL="48001" marR="48001" marT="48001" marB="480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585945"/>
                  </a:ext>
                </a:extLst>
              </a:tr>
            </a:tbl>
          </a:graphicData>
        </a:graphic>
      </p:graphicFrame>
      <p:sp>
        <p:nvSpPr>
          <p:cNvPr id="269" name="TextBox 268">
            <a:extLst>
              <a:ext uri="{FF2B5EF4-FFF2-40B4-BE49-F238E27FC236}">
                <a16:creationId xmlns:a16="http://schemas.microsoft.com/office/drawing/2014/main" id="{BC87DE99-3722-40B4-BFB4-A4B3A757A03F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5534077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13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B312612-6016-4282-863F-F6F25BDFB86F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воздушно-космической обороны имени Маршала Советского Союза Г. К. Жукова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EEAECDD-4FFF-4801-B81D-0428BB070D7F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32393A6-AC45-4268-9931-2A3ED4AB5145}"/>
              </a:ext>
            </a:extLst>
          </p:cNvPr>
          <p:cNvSpPr txBox="1"/>
          <p:nvPr/>
        </p:nvSpPr>
        <p:spPr>
          <a:xfrm>
            <a:off x="0" y="2613203"/>
            <a:ext cx="256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  <a:endParaRPr lang="en-US" dirty="0"/>
          </a:p>
          <a:p>
            <a:endParaRPr lang="ru-RU" dirty="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E9F2DA2-9F49-4ED3-8D84-DB8F310E1394}"/>
              </a:ext>
            </a:extLst>
          </p:cNvPr>
          <p:cNvSpPr txBox="1"/>
          <p:nvPr/>
        </p:nvSpPr>
        <p:spPr>
          <a:xfrm>
            <a:off x="130306" y="1188080"/>
            <a:ext cx="34441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</a:p>
          <a:p>
            <a:r>
              <a:rPr lang="ru-RU" sz="1100" b="0" i="1" dirty="0">
                <a:solidFill>
                  <a:srgbClr val="000000"/>
                </a:solidFill>
                <a:effectLst/>
                <a:latin typeface="PFAgoraSansPro"/>
              </a:rPr>
              <a:t>Управление боевым обеспечением войск (сил)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1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  <a:endParaRPr lang="ru-RU" sz="1100" dirty="0"/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F09E067F-78C4-4B47-9E3C-342331C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3" y="1267983"/>
            <a:ext cx="3767648" cy="21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TextBox 265">
            <a:extLst>
              <a:ext uri="{FF2B5EF4-FFF2-40B4-BE49-F238E27FC236}">
                <a16:creationId xmlns:a16="http://schemas.microsoft.com/office/drawing/2014/main" id="{BDCC0CB6-2D60-4A9B-AD35-09CE18D077BC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194EB47-5C19-427B-ACDB-21703718ECD7}"/>
              </a:ext>
            </a:extLst>
          </p:cNvPr>
          <p:cNvSpPr txBox="1"/>
          <p:nvPr/>
        </p:nvSpPr>
        <p:spPr>
          <a:xfrm>
            <a:off x="158015" y="2946812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19545871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14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7329A04-5006-43E0-9B5F-6CE28B264E92}"/>
              </a:ext>
            </a:extLst>
          </p:cNvPr>
          <p:cNvSpPr txBox="1"/>
          <p:nvPr/>
        </p:nvSpPr>
        <p:spPr>
          <a:xfrm>
            <a:off x="1627776" y="130235"/>
            <a:ext cx="5888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Михайловская военная артиллерийская академия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6ECA6A2-0BD0-430B-A75D-97CDCC049772}"/>
              </a:ext>
            </a:extLst>
          </p:cNvPr>
          <p:cNvSpPr txBox="1"/>
          <p:nvPr/>
        </p:nvSpPr>
        <p:spPr>
          <a:xfrm>
            <a:off x="14720" y="819453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135AB093-8799-4F9A-82EF-E63AFEB29052}"/>
              </a:ext>
            </a:extLst>
          </p:cNvPr>
          <p:cNvSpPr txBox="1"/>
          <p:nvPr/>
        </p:nvSpPr>
        <p:spPr>
          <a:xfrm>
            <a:off x="-530" y="360034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12D7AE7-FDF2-4A00-861E-AA035D338A6B}"/>
              </a:ext>
            </a:extLst>
          </p:cNvPr>
          <p:cNvSpPr txBox="1"/>
          <p:nvPr/>
        </p:nvSpPr>
        <p:spPr>
          <a:xfrm>
            <a:off x="107022" y="1086587"/>
            <a:ext cx="466252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электромеханические системы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Системный анализ, моделирование боевых действий и систем 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военного назначения, компьютерные технологии в военном деле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Вооружение и военная техника. Комплексы и системы военного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и восстановление вооружения и военной техники, техническое обеспечение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Теория и эффективность стрельбы, управление огнем, обеспечение стрельбы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Военная электроника, аппаратура комплексов военного назначения</a:t>
            </a:r>
            <a:endParaRPr lang="ru-RU" sz="1100" dirty="0"/>
          </a:p>
        </p:txBody>
      </p:sp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8F428688-34E5-46DA-9915-864F962C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64" y="1215278"/>
            <a:ext cx="4190230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24FA0F3A-F17A-4F7C-822B-A0E80B55620C}"/>
              </a:ext>
            </a:extLst>
          </p:cNvPr>
          <p:cNvSpPr txBox="1"/>
          <p:nvPr/>
        </p:nvSpPr>
        <p:spPr>
          <a:xfrm>
            <a:off x="107022" y="3903548"/>
            <a:ext cx="3218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Информационные системы и программирование</a:t>
            </a:r>
            <a:endParaRPr lang="ru-RU" sz="11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1C8FD6D-66F7-4730-994B-83ED1977E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617458"/>
              </p:ext>
            </p:extLst>
          </p:nvPr>
        </p:nvGraphicFramePr>
        <p:xfrm>
          <a:off x="-1161114" y="4551683"/>
          <a:ext cx="7704000" cy="2396090"/>
        </p:xfrm>
        <a:graphic>
          <a:graphicData uri="http://schemas.openxmlformats.org/drawingml/2006/table">
            <a:tbl>
              <a:tblPr/>
              <a:tblGrid>
                <a:gridCol w="1006377">
                  <a:extLst>
                    <a:ext uri="{9D8B030D-6E8A-4147-A177-3AD203B41FA5}">
                      <a16:colId xmlns:a16="http://schemas.microsoft.com/office/drawing/2014/main" val="880251298"/>
                    </a:ext>
                  </a:extLst>
                </a:gridCol>
                <a:gridCol w="3123244">
                  <a:extLst>
                    <a:ext uri="{9D8B030D-6E8A-4147-A177-3AD203B41FA5}">
                      <a16:colId xmlns:a16="http://schemas.microsoft.com/office/drawing/2014/main" val="1120825800"/>
                    </a:ext>
                  </a:extLst>
                </a:gridCol>
                <a:gridCol w="1023728">
                  <a:extLst>
                    <a:ext uri="{9D8B030D-6E8A-4147-A177-3AD203B41FA5}">
                      <a16:colId xmlns:a16="http://schemas.microsoft.com/office/drawing/2014/main" val="227496770"/>
                    </a:ext>
                  </a:extLst>
                </a:gridCol>
                <a:gridCol w="1613675">
                  <a:extLst>
                    <a:ext uri="{9D8B030D-6E8A-4147-A177-3AD203B41FA5}">
                      <a16:colId xmlns:a16="http://schemas.microsoft.com/office/drawing/2014/main" val="2538686520"/>
                    </a:ext>
                  </a:extLst>
                </a:gridCol>
                <a:gridCol w="936976">
                  <a:extLst>
                    <a:ext uri="{9D8B030D-6E8A-4147-A177-3AD203B41FA5}">
                      <a16:colId xmlns:a16="http://schemas.microsoft.com/office/drawing/2014/main" val="2640125513"/>
                    </a:ext>
                  </a:extLst>
                </a:gridCol>
              </a:tblGrid>
              <a:tr h="6606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 и</a:t>
                      </a:r>
                      <a:br>
                        <a:rPr lang="ru-RU" sz="1200" b="0" dirty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 dirty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установленное значение минимального количества баллов ЕГЭ</a:t>
                      </a:r>
                      <a:endParaRPr lang="ru-RU" sz="1200" b="0" dirty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023520"/>
                  </a:ext>
                </a:extLst>
              </a:tr>
              <a:tr h="484749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Код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Математика</a:t>
                      </a:r>
                      <a:br>
                        <a:rPr lang="ru-RU" sz="1200" b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профильного уровня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Физика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911954"/>
                  </a:ext>
                </a:extLst>
              </a:tr>
              <a:tr h="6206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09.05.01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622867"/>
                  </a:ext>
                </a:extLst>
              </a:tr>
              <a:tr h="2689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9921"/>
                  </a:ext>
                </a:extLst>
              </a:tr>
              <a:tr h="2689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13.05.02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Специальные электромеханические системы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381382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6E1A8EE4-C263-487C-A4B7-EE260FED4890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38479922-A78F-4D98-B211-7C6AEDA7820D}"/>
              </a:ext>
            </a:extLst>
          </p:cNvPr>
          <p:cNvSpPr txBox="1"/>
          <p:nvPr/>
        </p:nvSpPr>
        <p:spPr>
          <a:xfrm>
            <a:off x="-2108" y="4149547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78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15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820FF9C-492D-441F-8143-6C809BC4AA04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войсковой противовоздушной обороны Вооружённых Сил Российской Федерации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119DCBF-5C18-4245-B42D-112F91D0717F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176B90A5-5AB8-40BD-BF80-F7ECBB155CB6}"/>
              </a:ext>
            </a:extLst>
          </p:cNvPr>
          <p:cNvSpPr txBox="1"/>
          <p:nvPr/>
        </p:nvSpPr>
        <p:spPr>
          <a:xfrm>
            <a:off x="34837" y="23025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BBF5E6D4-FBA8-4D63-8EB6-8A36C333288D}"/>
              </a:ext>
            </a:extLst>
          </p:cNvPr>
          <p:cNvSpPr txBox="1"/>
          <p:nvPr/>
        </p:nvSpPr>
        <p:spPr>
          <a:xfrm>
            <a:off x="130305" y="1188080"/>
            <a:ext cx="466252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  <a:br>
              <a:rPr lang="ru-RU" sz="1100" dirty="0"/>
            </a:br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endParaRPr lang="ru-RU" sz="11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A5F1FB5-D661-46E3-B8F3-41C4CF776847}"/>
              </a:ext>
            </a:extLst>
          </p:cNvPr>
          <p:cNvSpPr txBox="1"/>
          <p:nvPr/>
        </p:nvSpPr>
        <p:spPr>
          <a:xfrm>
            <a:off x="34837" y="2720894"/>
            <a:ext cx="97143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 err="1">
                <a:solidFill>
                  <a:srgbClr val="000000"/>
                </a:solidFill>
                <a:effectLst/>
                <a:latin typeface="PFAgoraSansPro"/>
              </a:rPr>
              <a:t>Радиоаппаратостроение</a:t>
            </a:r>
            <a:endParaRPr lang="ru-RU" sz="1100" dirty="0"/>
          </a:p>
        </p:txBody>
      </p:sp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231FA975-53DA-4D4C-80B1-D64B278E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88" y="1469730"/>
            <a:ext cx="3828057" cy="20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8F5D923-445C-49EB-BA30-4A22C4058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37772"/>
              </p:ext>
            </p:extLst>
          </p:nvPr>
        </p:nvGraphicFramePr>
        <p:xfrm>
          <a:off x="-412705" y="3031526"/>
          <a:ext cx="6696001" cy="3945156"/>
        </p:xfrm>
        <a:graphic>
          <a:graphicData uri="http://schemas.openxmlformats.org/drawingml/2006/table">
            <a:tbl>
              <a:tblPr/>
              <a:tblGrid>
                <a:gridCol w="524506">
                  <a:extLst>
                    <a:ext uri="{9D8B030D-6E8A-4147-A177-3AD203B41FA5}">
                      <a16:colId xmlns:a16="http://schemas.microsoft.com/office/drawing/2014/main" val="4190795027"/>
                    </a:ext>
                  </a:extLst>
                </a:gridCol>
                <a:gridCol w="1273822">
                  <a:extLst>
                    <a:ext uri="{9D8B030D-6E8A-4147-A177-3AD203B41FA5}">
                      <a16:colId xmlns:a16="http://schemas.microsoft.com/office/drawing/2014/main" val="914885577"/>
                    </a:ext>
                  </a:extLst>
                </a:gridCol>
                <a:gridCol w="1096708">
                  <a:extLst>
                    <a:ext uri="{9D8B030D-6E8A-4147-A177-3AD203B41FA5}">
                      <a16:colId xmlns:a16="http://schemas.microsoft.com/office/drawing/2014/main" val="3988515202"/>
                    </a:ext>
                  </a:extLst>
                </a:gridCol>
                <a:gridCol w="1226125">
                  <a:extLst>
                    <a:ext uri="{9D8B030D-6E8A-4147-A177-3AD203B41FA5}">
                      <a16:colId xmlns:a16="http://schemas.microsoft.com/office/drawing/2014/main" val="2315520351"/>
                    </a:ext>
                  </a:extLst>
                </a:gridCol>
                <a:gridCol w="1287420">
                  <a:extLst>
                    <a:ext uri="{9D8B030D-6E8A-4147-A177-3AD203B41FA5}">
                      <a16:colId xmlns:a16="http://schemas.microsoft.com/office/drawing/2014/main" val="2604504197"/>
                    </a:ext>
                  </a:extLst>
                </a:gridCol>
                <a:gridCol w="1287420">
                  <a:extLst>
                    <a:ext uri="{9D8B030D-6E8A-4147-A177-3AD203B41FA5}">
                      <a16:colId xmlns:a16="http://schemas.microsoft.com/office/drawing/2014/main" val="1715973644"/>
                    </a:ext>
                  </a:extLst>
                </a:gridCol>
              </a:tblGrid>
              <a:tr h="101742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ветствии</a:t>
                      </a:r>
                      <a:r>
                        <a:rPr lang="ru-RU" sz="1200" b="1" dirty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 с федеральным государственным образовательным стандартом высшего образования</a:t>
                      </a:r>
                      <a:endParaRPr lang="ru-RU" sz="1200" b="0" dirty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 и установленное значение минимального количества баллов</a:t>
                      </a:r>
                      <a:br>
                        <a:rPr lang="ru-RU" sz="1200" b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единого государственного экзамена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530896"/>
                  </a:ext>
                </a:extLst>
              </a:tr>
              <a:tr h="840687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Код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Математика профильного уровня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Физика*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Информатика и информационно-коммуникационные технологии*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12017"/>
                  </a:ext>
                </a:extLst>
              </a:tr>
              <a:tr h="11540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09.05.01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Применение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и эксплуатация автоматизированных систем специального назначения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 40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15004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 40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07761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D0A40D1F-0CA4-4C02-8372-9E3F37C612FE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37151048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16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6C10A72-EA90-42B1-AF95-9AC6FD56F6C3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Казанское высшее танковое командное ордена Жукова Краснознамённое училище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3F9597A-EE80-4432-9C89-307E4853CFA3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083FAEC-6474-45B5-B091-ED98A00A1A84}"/>
              </a:ext>
            </a:extLst>
          </p:cNvPr>
          <p:cNvSpPr txBox="1"/>
          <p:nvPr/>
        </p:nvSpPr>
        <p:spPr>
          <a:xfrm>
            <a:off x="34837" y="23025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1F807ED-14ED-446C-A1F0-3391FF4B9A06}"/>
              </a:ext>
            </a:extLst>
          </p:cNvPr>
          <p:cNvSpPr txBox="1"/>
          <p:nvPr/>
        </p:nvSpPr>
        <p:spPr>
          <a:xfrm>
            <a:off x="130305" y="1188080"/>
            <a:ext cx="4662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  <a:endParaRPr lang="ru-RU" sz="1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608EC2-165B-491B-ACF5-D0D48BD88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603" y="1078760"/>
            <a:ext cx="2491995" cy="166133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D73DB98-CCA0-4B36-87AF-B79189B3A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08957"/>
              </p:ext>
            </p:extLst>
          </p:nvPr>
        </p:nvGraphicFramePr>
        <p:xfrm>
          <a:off x="0" y="2968629"/>
          <a:ext cx="6984000" cy="3862136"/>
        </p:xfrm>
        <a:graphic>
          <a:graphicData uri="http://schemas.openxmlformats.org/drawingml/2006/table">
            <a:tbl>
              <a:tblPr/>
              <a:tblGrid>
                <a:gridCol w="619368">
                  <a:extLst>
                    <a:ext uri="{9D8B030D-6E8A-4147-A177-3AD203B41FA5}">
                      <a16:colId xmlns:a16="http://schemas.microsoft.com/office/drawing/2014/main" val="2033282845"/>
                    </a:ext>
                  </a:extLst>
                </a:gridCol>
                <a:gridCol w="1713960">
                  <a:extLst>
                    <a:ext uri="{9D8B030D-6E8A-4147-A177-3AD203B41FA5}">
                      <a16:colId xmlns:a16="http://schemas.microsoft.com/office/drawing/2014/main" val="2632455796"/>
                    </a:ext>
                  </a:extLst>
                </a:gridCol>
                <a:gridCol w="1713960">
                  <a:extLst>
                    <a:ext uri="{9D8B030D-6E8A-4147-A177-3AD203B41FA5}">
                      <a16:colId xmlns:a16="http://schemas.microsoft.com/office/drawing/2014/main" val="3322724634"/>
                    </a:ext>
                  </a:extLst>
                </a:gridCol>
                <a:gridCol w="656760">
                  <a:extLst>
                    <a:ext uri="{9D8B030D-6E8A-4147-A177-3AD203B41FA5}">
                      <a16:colId xmlns:a16="http://schemas.microsoft.com/office/drawing/2014/main" val="1932720849"/>
                    </a:ext>
                  </a:extLst>
                </a:gridCol>
                <a:gridCol w="656760">
                  <a:extLst>
                    <a:ext uri="{9D8B030D-6E8A-4147-A177-3AD203B41FA5}">
                      <a16:colId xmlns:a16="http://schemas.microsoft.com/office/drawing/2014/main" val="158828878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121249641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436742853"/>
                    </a:ext>
                  </a:extLst>
                </a:gridCol>
              </a:tblGrid>
              <a:tr h="8030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№ п/п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Наименование общеобразовательного предмета и установленное значения минимального количества баллов единого государственного экзамена</a:t>
                      </a:r>
                      <a:endParaRPr lang="ru-RU" sz="1200" dirty="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787834"/>
                  </a:ext>
                </a:extLst>
              </a:tr>
              <a:tr h="980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Код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Наименование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Русский язык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Математика профильного уровня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История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Обществознание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56127"/>
                  </a:ext>
                </a:extLst>
              </a:tr>
              <a:tr h="15121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56.05.04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27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42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057444"/>
                  </a:ext>
                </a:extLst>
              </a:tr>
              <a:tr h="4484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56.05.08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35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42</a:t>
                      </a:r>
                      <a:endParaRPr lang="ru-RU" sz="1200" dirty="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93357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1AFD1BA7-1796-4458-8136-AE208760EC60}"/>
              </a:ext>
            </a:extLst>
          </p:cNvPr>
          <p:cNvSpPr txBox="1"/>
          <p:nvPr/>
        </p:nvSpPr>
        <p:spPr>
          <a:xfrm>
            <a:off x="6984000" y="4161033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5E85333F-BABB-4779-A7DD-3A99DD7A8363}"/>
              </a:ext>
            </a:extLst>
          </p:cNvPr>
          <p:cNvSpPr txBox="1"/>
          <p:nvPr/>
        </p:nvSpPr>
        <p:spPr>
          <a:xfrm>
            <a:off x="130305" y="2633302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40399935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17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EBDD51A-FD7F-4ACE-AF8F-11D62B40EC4A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Дальневосточное высшее общевойсковое командное училище имени Маршала Советского Союза К. К. Рокоссовского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2F2E00A2-DBC1-45C8-B061-07A96788FF21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209F8D8E-43F7-4E5B-8112-15E549D05025}"/>
              </a:ext>
            </a:extLst>
          </p:cNvPr>
          <p:cNvSpPr txBox="1"/>
          <p:nvPr/>
        </p:nvSpPr>
        <p:spPr>
          <a:xfrm>
            <a:off x="34837" y="23025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23E5AFA4-D1C5-4EF3-A8C1-AE50D1125A14}"/>
              </a:ext>
            </a:extLst>
          </p:cNvPr>
          <p:cNvSpPr txBox="1"/>
          <p:nvPr/>
        </p:nvSpPr>
        <p:spPr>
          <a:xfrm>
            <a:off x="130305" y="1188080"/>
            <a:ext cx="4662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  <a:endParaRPr lang="ru-RU" sz="11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E7AA7EBC-C885-4333-9C4B-435116BBA473}"/>
              </a:ext>
            </a:extLst>
          </p:cNvPr>
          <p:cNvSpPr txBox="1"/>
          <p:nvPr/>
        </p:nvSpPr>
        <p:spPr>
          <a:xfrm>
            <a:off x="130304" y="2655996"/>
            <a:ext cx="4662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Техническое обслуживание и ремонт двигателей, систем и агрегатов автомобилей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08615-460F-4770-962C-649194CFD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671" y="858221"/>
            <a:ext cx="4137209" cy="2758139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88BD882-8C1E-46FF-9EB7-6FF59E150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10964"/>
              </p:ext>
            </p:extLst>
          </p:nvPr>
        </p:nvGraphicFramePr>
        <p:xfrm>
          <a:off x="-1130582" y="3871250"/>
          <a:ext cx="7451999" cy="2202382"/>
        </p:xfrm>
        <a:graphic>
          <a:graphicData uri="http://schemas.openxmlformats.org/drawingml/2006/table">
            <a:tbl>
              <a:tblPr/>
              <a:tblGrid>
                <a:gridCol w="984550">
                  <a:extLst>
                    <a:ext uri="{9D8B030D-6E8A-4147-A177-3AD203B41FA5}">
                      <a16:colId xmlns:a16="http://schemas.microsoft.com/office/drawing/2014/main" val="4049287061"/>
                    </a:ext>
                  </a:extLst>
                </a:gridCol>
                <a:gridCol w="2563213">
                  <a:extLst>
                    <a:ext uri="{9D8B030D-6E8A-4147-A177-3AD203B41FA5}">
                      <a16:colId xmlns:a16="http://schemas.microsoft.com/office/drawing/2014/main" val="2301097088"/>
                    </a:ext>
                  </a:extLst>
                </a:gridCol>
                <a:gridCol w="1018500">
                  <a:extLst>
                    <a:ext uri="{9D8B030D-6E8A-4147-A177-3AD203B41FA5}">
                      <a16:colId xmlns:a16="http://schemas.microsoft.com/office/drawing/2014/main" val="3817387841"/>
                    </a:ext>
                  </a:extLst>
                </a:gridCol>
                <a:gridCol w="1595643">
                  <a:extLst>
                    <a:ext uri="{9D8B030D-6E8A-4147-A177-3AD203B41FA5}">
                      <a16:colId xmlns:a16="http://schemas.microsoft.com/office/drawing/2014/main" val="4275315033"/>
                    </a:ext>
                  </a:extLst>
                </a:gridCol>
                <a:gridCol w="1290093">
                  <a:extLst>
                    <a:ext uri="{9D8B030D-6E8A-4147-A177-3AD203B41FA5}">
                      <a16:colId xmlns:a16="http://schemas.microsoft.com/office/drawing/2014/main" val="4279932252"/>
                    </a:ext>
                  </a:extLst>
                </a:gridCol>
              </a:tblGrid>
              <a:tr h="6737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1200" b="0" dirty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 и</a:t>
                      </a:r>
                      <a:br>
                        <a:rPr lang="ru-RU" sz="1200" b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установленное значение минимального количества баллов ЕГЭ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64375"/>
                  </a:ext>
                </a:extLst>
              </a:tr>
              <a:tr h="494423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Код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Математика</a:t>
                      </a:r>
                      <a:br>
                        <a:rPr lang="ru-RU" sz="1200" b="0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профильного уровня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495931"/>
                          </a:solidFill>
                          <a:effectLst/>
                          <a:latin typeface="PFBulletinSansPro"/>
                        </a:rPr>
                        <a:t>Обществознание</a:t>
                      </a:r>
                      <a:endParaRPr lang="ru-RU" sz="1200" b="0">
                        <a:solidFill>
                          <a:srgbClr val="495931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21248"/>
                  </a:ext>
                </a:extLst>
              </a:tr>
              <a:tr h="9917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56.05.04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42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02406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B9038FAE-000D-4718-A70D-B0EDE0CD3C01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3303668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18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7E45DD6-6000-4588-B5F9-1145B6B0056D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Новосибирское высшее военное командное ордена Жукова училище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2EA43623-C446-4FC6-85BB-6117294B66EA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6B077C0-E33E-4678-9356-229AAA31B201}"/>
              </a:ext>
            </a:extLst>
          </p:cNvPr>
          <p:cNvSpPr txBox="1"/>
          <p:nvPr/>
        </p:nvSpPr>
        <p:spPr>
          <a:xfrm>
            <a:off x="34837" y="19161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C7B48DC2-1629-4EFC-9E1A-77BD449F892D}"/>
              </a:ext>
            </a:extLst>
          </p:cNvPr>
          <p:cNvSpPr txBox="1"/>
          <p:nvPr/>
        </p:nvSpPr>
        <p:spPr>
          <a:xfrm>
            <a:off x="130305" y="1188080"/>
            <a:ext cx="4662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Психология служебной деятельности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Педагогика и психология девиантного поведения</a:t>
            </a:r>
            <a:endParaRPr lang="ru-RU" sz="11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BB95A75-3FB0-4697-80D8-1D4A47A4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88" y="1278239"/>
            <a:ext cx="3057236" cy="22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976549B-3627-45A5-8788-B48EAFEA9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949950"/>
              </p:ext>
            </p:extLst>
          </p:nvPr>
        </p:nvGraphicFramePr>
        <p:xfrm>
          <a:off x="-1990386" y="3046849"/>
          <a:ext cx="7703999" cy="4215422"/>
        </p:xfrm>
        <a:graphic>
          <a:graphicData uri="http://schemas.openxmlformats.org/drawingml/2006/table">
            <a:tbl>
              <a:tblPr/>
              <a:tblGrid>
                <a:gridCol w="1498991">
                  <a:extLst>
                    <a:ext uri="{9D8B030D-6E8A-4147-A177-3AD203B41FA5}">
                      <a16:colId xmlns:a16="http://schemas.microsoft.com/office/drawing/2014/main" val="75187197"/>
                    </a:ext>
                  </a:extLst>
                </a:gridCol>
                <a:gridCol w="1347665">
                  <a:extLst>
                    <a:ext uri="{9D8B030D-6E8A-4147-A177-3AD203B41FA5}">
                      <a16:colId xmlns:a16="http://schemas.microsoft.com/office/drawing/2014/main" val="1704918444"/>
                    </a:ext>
                  </a:extLst>
                </a:gridCol>
                <a:gridCol w="944075">
                  <a:extLst>
                    <a:ext uri="{9D8B030D-6E8A-4147-A177-3AD203B41FA5}">
                      <a16:colId xmlns:a16="http://schemas.microsoft.com/office/drawing/2014/main" val="4242510196"/>
                    </a:ext>
                  </a:extLst>
                </a:gridCol>
                <a:gridCol w="1282806">
                  <a:extLst>
                    <a:ext uri="{9D8B030D-6E8A-4147-A177-3AD203B41FA5}">
                      <a16:colId xmlns:a16="http://schemas.microsoft.com/office/drawing/2014/main" val="1770080685"/>
                    </a:ext>
                  </a:extLst>
                </a:gridCol>
                <a:gridCol w="1275600">
                  <a:extLst>
                    <a:ext uri="{9D8B030D-6E8A-4147-A177-3AD203B41FA5}">
                      <a16:colId xmlns:a16="http://schemas.microsoft.com/office/drawing/2014/main" val="3267647741"/>
                    </a:ext>
                  </a:extLst>
                </a:gridCol>
                <a:gridCol w="1354862">
                  <a:extLst>
                    <a:ext uri="{9D8B030D-6E8A-4147-A177-3AD203B41FA5}">
                      <a16:colId xmlns:a16="http://schemas.microsoft.com/office/drawing/2014/main" val="302589492"/>
                    </a:ext>
                  </a:extLst>
                </a:gridCol>
              </a:tblGrid>
              <a:tr h="1409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Наименование общеобразовательного предмета и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b="1" dirty="0">
                          <a:effectLst/>
                        </a:rPr>
                        <a:t>установленное значение минимального количества баллов ЕГЭ</a:t>
                      </a:r>
                      <a:endParaRPr lang="ru-RU" sz="1100" dirty="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83941"/>
                  </a:ext>
                </a:extLst>
              </a:tr>
              <a:tr h="5801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Код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Математика</a:t>
                      </a:r>
                      <a:br>
                        <a:rPr lang="ru-RU" sz="1100">
                          <a:effectLst/>
                        </a:rPr>
                      </a:br>
                      <a:r>
                        <a:rPr lang="ru-RU" sz="1100" b="1">
                          <a:effectLst/>
                        </a:rPr>
                        <a:t>профильного уровня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История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Обществознание</a:t>
                      </a:r>
                      <a:endParaRPr lang="ru-RU" sz="1100">
                        <a:effectLst/>
                      </a:endParaRP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52357"/>
                  </a:ext>
                </a:extLst>
              </a:tr>
              <a:tr h="17413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56.05.04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40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27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42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35367"/>
                  </a:ext>
                </a:extLst>
              </a:tr>
              <a:tr h="444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56.05.08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40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35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dirty="0">
                          <a:effectLst/>
                        </a:rPr>
                        <a:t>42</a:t>
                      </a:r>
                    </a:p>
                  </a:txBody>
                  <a:tcPr marL="41668" marR="41668" marT="41668" marB="416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985206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968109DE-64E5-4854-907E-1BC3BB1A172B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10C82F71-70A6-4A77-BA85-885F3B2DB990}"/>
              </a:ext>
            </a:extLst>
          </p:cNvPr>
          <p:cNvSpPr txBox="1"/>
          <p:nvPr/>
        </p:nvSpPr>
        <p:spPr>
          <a:xfrm>
            <a:off x="-47625" y="2537890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07D2F2DD-4DC3-4BA0-BBFC-D30E14CB839F}"/>
              </a:ext>
            </a:extLst>
          </p:cNvPr>
          <p:cNvSpPr txBox="1"/>
          <p:nvPr/>
        </p:nvSpPr>
        <p:spPr>
          <a:xfrm>
            <a:off x="130305" y="2209939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47549621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19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DC893DD-A64D-4C7F-B3B9-2F1D5AC129F6}"/>
              </a:ext>
            </a:extLst>
          </p:cNvPr>
          <p:cNvSpPr txBox="1"/>
          <p:nvPr/>
        </p:nvSpPr>
        <p:spPr>
          <a:xfrm>
            <a:off x="1134805" y="-125405"/>
            <a:ext cx="6874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Московское высшее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общевойсковое командное училище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D6632E96-3F6A-423D-9221-B329283E4FC1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7DAFCA5-B418-411B-ACA8-9129E472BF3F}"/>
              </a:ext>
            </a:extLst>
          </p:cNvPr>
          <p:cNvSpPr txBox="1"/>
          <p:nvPr/>
        </p:nvSpPr>
        <p:spPr>
          <a:xfrm>
            <a:off x="34837" y="23025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C596B0C-50B6-49C0-BCB1-B33D5478D77A}"/>
              </a:ext>
            </a:extLst>
          </p:cNvPr>
          <p:cNvSpPr txBox="1"/>
          <p:nvPr/>
        </p:nvSpPr>
        <p:spPr>
          <a:xfrm>
            <a:off x="130305" y="1188080"/>
            <a:ext cx="4662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  <a:endParaRPr lang="ru-RU" sz="11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049624D-CFCA-4003-B9AF-627075CC3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01931"/>
              </p:ext>
            </p:extLst>
          </p:nvPr>
        </p:nvGraphicFramePr>
        <p:xfrm>
          <a:off x="-720638" y="3547500"/>
          <a:ext cx="7451998" cy="3180456"/>
        </p:xfrm>
        <a:graphic>
          <a:graphicData uri="http://schemas.openxmlformats.org/drawingml/2006/table">
            <a:tbl>
              <a:tblPr/>
              <a:tblGrid>
                <a:gridCol w="412492">
                  <a:extLst>
                    <a:ext uri="{9D8B030D-6E8A-4147-A177-3AD203B41FA5}">
                      <a16:colId xmlns:a16="http://schemas.microsoft.com/office/drawing/2014/main" val="3208627526"/>
                    </a:ext>
                  </a:extLst>
                </a:gridCol>
                <a:gridCol w="1720528">
                  <a:extLst>
                    <a:ext uri="{9D8B030D-6E8A-4147-A177-3AD203B41FA5}">
                      <a16:colId xmlns:a16="http://schemas.microsoft.com/office/drawing/2014/main" val="457099857"/>
                    </a:ext>
                  </a:extLst>
                </a:gridCol>
                <a:gridCol w="1720528">
                  <a:extLst>
                    <a:ext uri="{9D8B030D-6E8A-4147-A177-3AD203B41FA5}">
                      <a16:colId xmlns:a16="http://schemas.microsoft.com/office/drawing/2014/main" val="1329285326"/>
                    </a:ext>
                  </a:extLst>
                </a:gridCol>
                <a:gridCol w="347362">
                  <a:extLst>
                    <a:ext uri="{9D8B030D-6E8A-4147-A177-3AD203B41FA5}">
                      <a16:colId xmlns:a16="http://schemas.microsoft.com/office/drawing/2014/main" val="305496551"/>
                    </a:ext>
                  </a:extLst>
                </a:gridCol>
                <a:gridCol w="347362">
                  <a:extLst>
                    <a:ext uri="{9D8B030D-6E8A-4147-A177-3AD203B41FA5}">
                      <a16:colId xmlns:a16="http://schemas.microsoft.com/office/drawing/2014/main" val="1212797974"/>
                    </a:ext>
                  </a:extLst>
                </a:gridCol>
                <a:gridCol w="265948">
                  <a:extLst>
                    <a:ext uri="{9D8B030D-6E8A-4147-A177-3AD203B41FA5}">
                      <a16:colId xmlns:a16="http://schemas.microsoft.com/office/drawing/2014/main" val="376048177"/>
                    </a:ext>
                  </a:extLst>
                </a:gridCol>
                <a:gridCol w="461339">
                  <a:extLst>
                    <a:ext uri="{9D8B030D-6E8A-4147-A177-3AD203B41FA5}">
                      <a16:colId xmlns:a16="http://schemas.microsoft.com/office/drawing/2014/main" val="1167912087"/>
                    </a:ext>
                  </a:extLst>
                </a:gridCol>
                <a:gridCol w="461339">
                  <a:extLst>
                    <a:ext uri="{9D8B030D-6E8A-4147-A177-3AD203B41FA5}">
                      <a16:colId xmlns:a16="http://schemas.microsoft.com/office/drawing/2014/main" val="1397997900"/>
                    </a:ext>
                  </a:extLst>
                </a:gridCol>
                <a:gridCol w="309369">
                  <a:extLst>
                    <a:ext uri="{9D8B030D-6E8A-4147-A177-3AD203B41FA5}">
                      <a16:colId xmlns:a16="http://schemas.microsoft.com/office/drawing/2014/main" val="3197592151"/>
                    </a:ext>
                  </a:extLst>
                </a:gridCol>
                <a:gridCol w="309369">
                  <a:extLst>
                    <a:ext uri="{9D8B030D-6E8A-4147-A177-3AD203B41FA5}">
                      <a16:colId xmlns:a16="http://schemas.microsoft.com/office/drawing/2014/main" val="670794780"/>
                    </a:ext>
                  </a:extLst>
                </a:gridCol>
                <a:gridCol w="255095">
                  <a:extLst>
                    <a:ext uri="{9D8B030D-6E8A-4147-A177-3AD203B41FA5}">
                      <a16:colId xmlns:a16="http://schemas.microsoft.com/office/drawing/2014/main" val="3935267539"/>
                    </a:ext>
                  </a:extLst>
                </a:gridCol>
                <a:gridCol w="255095">
                  <a:extLst>
                    <a:ext uri="{9D8B030D-6E8A-4147-A177-3AD203B41FA5}">
                      <a16:colId xmlns:a16="http://schemas.microsoft.com/office/drawing/2014/main" val="279390410"/>
                    </a:ext>
                  </a:extLst>
                </a:gridCol>
                <a:gridCol w="293086">
                  <a:extLst>
                    <a:ext uri="{9D8B030D-6E8A-4147-A177-3AD203B41FA5}">
                      <a16:colId xmlns:a16="http://schemas.microsoft.com/office/drawing/2014/main" val="3414614467"/>
                    </a:ext>
                  </a:extLst>
                </a:gridCol>
                <a:gridCol w="293086">
                  <a:extLst>
                    <a:ext uri="{9D8B030D-6E8A-4147-A177-3AD203B41FA5}">
                      <a16:colId xmlns:a16="http://schemas.microsoft.com/office/drawing/2014/main" val="1433447591"/>
                    </a:ext>
                  </a:extLst>
                </a:gridCol>
              </a:tblGrid>
              <a:tr h="4790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№</a:t>
                      </a:r>
                      <a:endParaRPr lang="ru-RU" sz="900">
                        <a:effectLst/>
                      </a:endParaRPr>
                    </a:p>
                    <a:p>
                      <a:pPr algn="ctr" fontAlgn="t"/>
                      <a:r>
                        <a:rPr lang="ru-RU" sz="900" b="1">
                          <a:effectLst/>
                        </a:rPr>
                        <a:t>п/п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Специальность подготовки в соответствии</a:t>
                      </a:r>
                      <a:endParaRPr lang="ru-RU" sz="900">
                        <a:effectLst/>
                      </a:endParaRPr>
                    </a:p>
                    <a:p>
                      <a:pPr algn="ctr" fontAlgn="t"/>
                      <a:r>
                        <a:rPr lang="ru-RU" sz="900" b="1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900">
                        <a:effectLst/>
                      </a:endParaRPr>
                    </a:p>
                    <a:p>
                      <a:pPr algn="ctr" fontAlgn="t"/>
                      <a:r>
                        <a:rPr lang="ru-RU" sz="9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900">
                        <a:effectLst/>
                      </a:endParaRPr>
                    </a:p>
                    <a:p>
                      <a:pPr algn="ctr" fontAlgn="t"/>
                      <a:r>
                        <a:rPr lang="ru-RU" sz="900" b="1">
                          <a:effectLst/>
                        </a:rPr>
                        <a:t>единого государственного экзамена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116404"/>
                  </a:ext>
                </a:extLst>
              </a:tr>
              <a:tr h="1559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Код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Наименование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Русский язык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dirty="0">
                          <a:effectLst/>
                        </a:rPr>
                        <a:t>Математика</a:t>
                      </a:r>
                      <a:endParaRPr lang="ru-RU" sz="900" dirty="0">
                        <a:effectLst/>
                      </a:endParaRPr>
                    </a:p>
                    <a:p>
                      <a:pPr algn="ctr" fontAlgn="t"/>
                      <a:r>
                        <a:rPr lang="ru-RU" sz="900" b="1" dirty="0">
                          <a:effectLst/>
                        </a:rPr>
                        <a:t>профильного уровня</a:t>
                      </a:r>
                      <a:endParaRPr lang="ru-RU" sz="900" dirty="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Физика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Химия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Информатика</a:t>
                      </a:r>
                      <a:endParaRPr lang="ru-RU" sz="900">
                        <a:effectLst/>
                      </a:endParaRPr>
                    </a:p>
                    <a:p>
                      <a:pPr algn="ctr" fontAlgn="t"/>
                      <a:r>
                        <a:rPr lang="ru-RU" sz="900" b="1">
                          <a:effectLst/>
                        </a:rPr>
                        <a:t>и информационно-коммуникационные технологии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Биология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История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География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Обществознание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Литература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Иностранный язык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67577"/>
                  </a:ext>
                </a:extLst>
              </a:tr>
              <a:tr h="208951">
                <a:tc gridSpan="14"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Московское высшее общевойсковое командное училище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06018"/>
                  </a:ext>
                </a:extLst>
              </a:tr>
              <a:tr h="884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56.05.04</a:t>
                      </a: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36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27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36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37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42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</a:txBody>
                  <a:tcPr marL="37512" marR="37512" marT="37512" marB="375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8537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E7DB9-8B73-403C-8DD3-7CAC8AB42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072" y="885615"/>
            <a:ext cx="3697480" cy="2400281"/>
          </a:xfrm>
          <a:prstGeom prst="rect">
            <a:avLst/>
          </a:prstGeom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A003C33D-1705-47F4-9F44-53DCB168DB52}"/>
              </a:ext>
            </a:extLst>
          </p:cNvPr>
          <p:cNvSpPr txBox="1"/>
          <p:nvPr/>
        </p:nvSpPr>
        <p:spPr>
          <a:xfrm>
            <a:off x="6814983" y="4148975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FA1B4AE7-94F0-47C1-AEF2-26737604005F}"/>
              </a:ext>
            </a:extLst>
          </p:cNvPr>
          <p:cNvSpPr txBox="1"/>
          <p:nvPr/>
        </p:nvSpPr>
        <p:spPr>
          <a:xfrm>
            <a:off x="0" y="2941168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52FDD946-E42C-4614-B24D-DFEB9D428013}"/>
              </a:ext>
            </a:extLst>
          </p:cNvPr>
          <p:cNvSpPr txBox="1"/>
          <p:nvPr/>
        </p:nvSpPr>
        <p:spPr>
          <a:xfrm>
            <a:off x="130305" y="2619330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35902812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566487"/>
              </p:ext>
            </p:extLst>
          </p:nvPr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1391AD8B-F276-4975-BCC3-79CF1A803DCE}"/>
              </a:ext>
            </a:extLst>
          </p:cNvPr>
          <p:cNvSpPr txBox="1"/>
          <p:nvPr/>
        </p:nvSpPr>
        <p:spPr>
          <a:xfrm>
            <a:off x="1157429" y="99515"/>
            <a:ext cx="7088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радиационной, химической и биологической защиты имени Маршала Советского Союза С. К. Тимошенко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F6A0441-EEF1-4B24-BCF8-12E29A6D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7" y="887656"/>
            <a:ext cx="2688473" cy="17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02CE77FB-D7B6-479B-8D96-27BC8A8E9AF9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AF30F34D-5576-4459-98F6-78898794D18D}"/>
              </a:ext>
            </a:extLst>
          </p:cNvPr>
          <p:cNvSpPr txBox="1"/>
          <p:nvPr/>
        </p:nvSpPr>
        <p:spPr>
          <a:xfrm>
            <a:off x="1" y="1289173"/>
            <a:ext cx="56221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- Радиационная, химическая и биологическая защита</a:t>
            </a:r>
          </a:p>
          <a:p>
            <a:r>
              <a:rPr lang="ru-RU" sz="1100" dirty="0"/>
              <a:t>- Технологии веществ и материалов в вооружении и военной технике</a:t>
            </a:r>
          </a:p>
          <a:p>
            <a:endParaRPr lang="ru-RU" sz="1100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AD3C0F63-21C5-4D32-B85F-9BBAC75B543E}"/>
              </a:ext>
            </a:extLst>
          </p:cNvPr>
          <p:cNvSpPr txBox="1"/>
          <p:nvPr/>
        </p:nvSpPr>
        <p:spPr>
          <a:xfrm>
            <a:off x="34837" y="169480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BD574CE4-27F7-40DF-B411-1660CB0071FD}"/>
              </a:ext>
            </a:extLst>
          </p:cNvPr>
          <p:cNvSpPr txBox="1"/>
          <p:nvPr/>
        </p:nvSpPr>
        <p:spPr>
          <a:xfrm>
            <a:off x="9675" y="2032845"/>
            <a:ext cx="3870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- Экологическая безопасность природных комплексов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8EB2514-8256-442D-819D-962AF55E1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09823"/>
              </p:ext>
            </p:extLst>
          </p:nvPr>
        </p:nvGraphicFramePr>
        <p:xfrm>
          <a:off x="34837" y="2750054"/>
          <a:ext cx="6731998" cy="4054776"/>
        </p:xfrm>
        <a:graphic>
          <a:graphicData uri="http://schemas.openxmlformats.org/drawingml/2006/table">
            <a:tbl>
              <a:tblPr/>
              <a:tblGrid>
                <a:gridCol w="314485">
                  <a:extLst>
                    <a:ext uri="{9D8B030D-6E8A-4147-A177-3AD203B41FA5}">
                      <a16:colId xmlns:a16="http://schemas.microsoft.com/office/drawing/2014/main" val="608350037"/>
                    </a:ext>
                  </a:extLst>
                </a:gridCol>
                <a:gridCol w="628967">
                  <a:extLst>
                    <a:ext uri="{9D8B030D-6E8A-4147-A177-3AD203B41FA5}">
                      <a16:colId xmlns:a16="http://schemas.microsoft.com/office/drawing/2014/main" val="227711560"/>
                    </a:ext>
                  </a:extLst>
                </a:gridCol>
                <a:gridCol w="628967">
                  <a:extLst>
                    <a:ext uri="{9D8B030D-6E8A-4147-A177-3AD203B41FA5}">
                      <a16:colId xmlns:a16="http://schemas.microsoft.com/office/drawing/2014/main" val="1017470153"/>
                    </a:ext>
                  </a:extLst>
                </a:gridCol>
                <a:gridCol w="569630">
                  <a:extLst>
                    <a:ext uri="{9D8B030D-6E8A-4147-A177-3AD203B41FA5}">
                      <a16:colId xmlns:a16="http://schemas.microsoft.com/office/drawing/2014/main" val="2239766334"/>
                    </a:ext>
                  </a:extLst>
                </a:gridCol>
                <a:gridCol w="449683">
                  <a:extLst>
                    <a:ext uri="{9D8B030D-6E8A-4147-A177-3AD203B41FA5}">
                      <a16:colId xmlns:a16="http://schemas.microsoft.com/office/drawing/2014/main" val="1335628014"/>
                    </a:ext>
                  </a:extLst>
                </a:gridCol>
                <a:gridCol w="908337">
                  <a:extLst>
                    <a:ext uri="{9D8B030D-6E8A-4147-A177-3AD203B41FA5}">
                      <a16:colId xmlns:a16="http://schemas.microsoft.com/office/drawing/2014/main" val="1357461508"/>
                    </a:ext>
                  </a:extLst>
                </a:gridCol>
                <a:gridCol w="602557">
                  <a:extLst>
                    <a:ext uri="{9D8B030D-6E8A-4147-A177-3AD203B41FA5}">
                      <a16:colId xmlns:a16="http://schemas.microsoft.com/office/drawing/2014/main" val="4224699246"/>
                    </a:ext>
                  </a:extLst>
                </a:gridCol>
                <a:gridCol w="1314686">
                  <a:extLst>
                    <a:ext uri="{9D8B030D-6E8A-4147-A177-3AD203B41FA5}">
                      <a16:colId xmlns:a16="http://schemas.microsoft.com/office/drawing/2014/main" val="3986133410"/>
                    </a:ext>
                  </a:extLst>
                </a:gridCol>
                <a:gridCol w="1314686">
                  <a:extLst>
                    <a:ext uri="{9D8B030D-6E8A-4147-A177-3AD203B41FA5}">
                      <a16:colId xmlns:a16="http://schemas.microsoft.com/office/drawing/2014/main" val="3362275544"/>
                    </a:ext>
                  </a:extLst>
                </a:gridCol>
              </a:tblGrid>
              <a:tr h="6773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№ п/п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Специальность подготовки в соответствии с ФГОС ВО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Наименование общеобразовательного предмета и предлагаемое значение минимального количества баллов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47361"/>
                  </a:ext>
                </a:extLst>
              </a:tr>
              <a:tr h="531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Код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Наименование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Русский</a:t>
                      </a:r>
                    </a:p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язык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Химия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Математика (профильный уровень)*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Физика*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Информатика*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Биология*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023013"/>
                  </a:ext>
                </a:extLst>
              </a:tr>
              <a:tr h="1554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17.05.04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Технологии веществ и материалов в вооружении и военной технике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27*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>
                          <a:effectLst/>
                          <a:latin typeface="+mn-lt"/>
                        </a:rPr>
                        <a:t>36*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40*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dirty="0">
                        <a:effectLst/>
                        <a:latin typeface="+mn-lt"/>
                      </a:endParaRP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802981"/>
                  </a:ext>
                </a:extLst>
              </a:tr>
              <a:tr h="11252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56.05.02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dirty="0">
                          <a:effectLst/>
                        </a:rPr>
                        <a:t>Радиационная, химическая и биологическая защита</a:t>
                      </a: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dirty="0">
                          <a:effectLst/>
                        </a:rPr>
                        <a:t>36</a:t>
                      </a:r>
                    </a:p>
                  </a:txBody>
                  <a:tcPr marL="53340" marR="53340" marT="53340" marB="53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dirty="0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8416" marR="48416" marT="48416" marB="48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265815"/>
                  </a:ext>
                </a:extLst>
              </a:tr>
            </a:tbl>
          </a:graphicData>
        </a:graphic>
      </p:graphicFrame>
      <p:sp>
        <p:nvSpPr>
          <p:cNvPr id="269" name="TextBox 268">
            <a:extLst>
              <a:ext uri="{FF2B5EF4-FFF2-40B4-BE49-F238E27FC236}">
                <a16:creationId xmlns:a16="http://schemas.microsoft.com/office/drawing/2014/main" id="{8271DA7B-C653-41F4-B70A-859D0E0BACE5}"/>
              </a:ext>
            </a:extLst>
          </p:cNvPr>
          <p:cNvSpPr txBox="1"/>
          <p:nvPr/>
        </p:nvSpPr>
        <p:spPr>
          <a:xfrm>
            <a:off x="6762929" y="416417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30216780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20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3D6AA2C-7029-4548-98CB-5FDDBF1E214D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Военно-воздушная академия имени профессора Н. Е. Жуковского и Ю. А. Гагарина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B9FD557-BECC-44E7-B4D6-411DC5D59AE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15B9EC-B68E-4561-B237-CEF44A9042AD}"/>
              </a:ext>
            </a:extLst>
          </p:cNvPr>
          <p:cNvSpPr txBox="1"/>
          <p:nvPr/>
        </p:nvSpPr>
        <p:spPr>
          <a:xfrm>
            <a:off x="34307" y="584089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459E4434-5F35-4B7C-9D22-91927899C000}"/>
              </a:ext>
            </a:extLst>
          </p:cNvPr>
          <p:cNvSpPr txBox="1"/>
          <p:nvPr/>
        </p:nvSpPr>
        <p:spPr>
          <a:xfrm>
            <a:off x="34837" y="1211005"/>
            <a:ext cx="4662529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боевым обеспечением войск (сил)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тыловым обеспечением войск (сил)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Метеорология 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Строительство, эксплуатация, восстановление и техническое прикрытие автомобильных дорог, мостов и тоннелей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Информационная безопасность автоматизированных систем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Радиоэлектронные системы и комплексы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средств и систем специального мониторинга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Тепло- и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PFAgoraSansPro"/>
              </a:rPr>
              <a:t>электрообеспечение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 специальных технических систем и объектов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Электроника и автоматика физических установок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Робототехника военного и специального назначения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системы жизнеобеспечения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Транспортные средства специального назначения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Интегрированные системы летательных аппаратов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и восстановление боевых летательных аппаратов и двигателей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и восстановление электросистем и пилотажно-навигационных комплексов боевых летательных аппаратов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транспортного радиооборудования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Метрологическое обеспечение вооружения и военной техники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Тыловое обеспечение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A404E94-78D0-4669-B653-D55675D44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708374"/>
              </p:ext>
            </p:extLst>
          </p:nvPr>
        </p:nvGraphicFramePr>
        <p:xfrm>
          <a:off x="9336056" y="124479"/>
          <a:ext cx="5303627" cy="6181967"/>
        </p:xfrm>
        <a:graphic>
          <a:graphicData uri="http://schemas.openxmlformats.org/drawingml/2006/table">
            <a:tbl>
              <a:tblPr/>
              <a:tblGrid>
                <a:gridCol w="378831">
                  <a:extLst>
                    <a:ext uri="{9D8B030D-6E8A-4147-A177-3AD203B41FA5}">
                      <a16:colId xmlns:a16="http://schemas.microsoft.com/office/drawing/2014/main" val="3778662248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201665176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109412568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113667133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4070263676"/>
                    </a:ext>
                  </a:extLst>
                </a:gridCol>
                <a:gridCol w="209470">
                  <a:extLst>
                    <a:ext uri="{9D8B030D-6E8A-4147-A177-3AD203B41FA5}">
                      <a16:colId xmlns:a16="http://schemas.microsoft.com/office/drawing/2014/main" val="2516300180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743273925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581209761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4246366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13091662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875566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5415274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442918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25937322"/>
                    </a:ext>
                  </a:extLst>
                </a:gridCol>
              </a:tblGrid>
              <a:tr h="102747">
                <a:tc row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№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п/п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Специальность подготовки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в соответствии с ФГОС ВО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 общеобразовательного предмета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 и предлагаемое значение минимального количества баллов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92045"/>
                  </a:ext>
                </a:extLst>
              </a:tr>
              <a:tr h="287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Код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Русский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профильного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уровня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Физика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Химия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Информатика и ИКТ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Биология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История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География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Обществознание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Литература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Иностранный 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749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445912"/>
                  </a:ext>
                </a:extLst>
              </a:tr>
              <a:tr h="56511">
                <a:tc gridSpan="14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ВУНЦ ВВС «ВВА» (г. Воронеж)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20358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Метеорология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51248"/>
                  </a:ext>
                </a:extLst>
              </a:tr>
              <a:tr h="380164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08.05.02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Строительство, эксплуатация, восстановление и техническое прикрытие автомобильных дорог, мостов и тоннелей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25447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Информационная безопасность</a:t>
                      </a:r>
                    </a:p>
                    <a:p>
                      <a:r>
                        <a:rPr lang="ru-RU" sz="600">
                          <a:effectLst/>
                        </a:rPr>
                        <a:t>ав­томатизированных систем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224309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Радиоэлектронные системы и ком­плексы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393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300884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Применение и эксплуатация средств и систем специального мониторинга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5223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98654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Электроника и автоматика физиче­ских установок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5211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Робототехника военного и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22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системы жизнеобеспечения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88747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23.05.02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Транспортные средства специально­го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977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24.05.05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Интегрированные системы летатель­ных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39933"/>
                  </a:ext>
                </a:extLst>
              </a:tr>
              <a:tr h="287692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боевых летательных аппара­тов и двигателей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07506"/>
                  </a:ext>
                </a:extLst>
              </a:tr>
              <a:tr h="426400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электросистем и пилотажно-навигационных комплексов боевых летательных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2274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транс­портного радиооборудования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22925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Метрологическое обеспечение воо­ружения и военной техники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51476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Тыловое обеспечение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5141"/>
                  </a:ext>
                </a:extLst>
              </a:tr>
              <a:tr h="333928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Управление персоналом (ВС РФ, другие войска, воинские формирования и приравненные к ним органы РФ)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985437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2882"/>
                  </a:ext>
                </a:extLst>
              </a:tr>
            </a:tbl>
          </a:graphicData>
        </a:graphic>
      </p:graphicFrame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6CB542E2-E815-4F17-8A61-0960A8C4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12" y="1501282"/>
            <a:ext cx="3630468" cy="20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EADE6FF2-F9FE-4447-95B1-AEB067C711EB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C507E21-ECB1-4EE3-B129-223C92C7BEF1}"/>
              </a:ext>
            </a:extLst>
          </p:cNvPr>
          <p:cNvSpPr txBox="1"/>
          <p:nvPr/>
        </p:nvSpPr>
        <p:spPr>
          <a:xfrm>
            <a:off x="124873" y="6170212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13381793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177703"/>
              </p:ext>
            </p:extLst>
          </p:nvPr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21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3D6AA2C-7029-4548-98CB-5FDDBF1E214D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Военно-воздушная академия имени профессора Н. Е. Жуковского и Ю. А. Гагарина Филиал ВУНЦ ВВС «ВВА» г. Сызрань 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B9FD557-BECC-44E7-B4D6-411DC5D59AE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15B9EC-B68E-4561-B237-CEF44A9042AD}"/>
              </a:ext>
            </a:extLst>
          </p:cNvPr>
          <p:cNvSpPr txBox="1"/>
          <p:nvPr/>
        </p:nvSpPr>
        <p:spPr>
          <a:xfrm>
            <a:off x="34837" y="1580337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459E4434-5F35-4B7C-9D22-91927899C000}"/>
              </a:ext>
            </a:extLst>
          </p:cNvPr>
          <p:cNvSpPr txBox="1"/>
          <p:nvPr/>
        </p:nvSpPr>
        <p:spPr>
          <a:xfrm>
            <a:off x="134179" y="1219209"/>
            <a:ext cx="4662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Летная эксплуатация и применение авиационных комплексов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A404E94-78D0-4669-B653-D55675D44993}"/>
              </a:ext>
            </a:extLst>
          </p:cNvPr>
          <p:cNvGraphicFramePr>
            <a:graphicFrameLocks noGrp="1"/>
          </p:cNvGraphicFramePr>
          <p:nvPr/>
        </p:nvGraphicFramePr>
        <p:xfrm>
          <a:off x="9336056" y="124479"/>
          <a:ext cx="5303627" cy="6181967"/>
        </p:xfrm>
        <a:graphic>
          <a:graphicData uri="http://schemas.openxmlformats.org/drawingml/2006/table">
            <a:tbl>
              <a:tblPr/>
              <a:tblGrid>
                <a:gridCol w="378831">
                  <a:extLst>
                    <a:ext uri="{9D8B030D-6E8A-4147-A177-3AD203B41FA5}">
                      <a16:colId xmlns:a16="http://schemas.microsoft.com/office/drawing/2014/main" val="3778662248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201665176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109412568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113667133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4070263676"/>
                    </a:ext>
                  </a:extLst>
                </a:gridCol>
                <a:gridCol w="209470">
                  <a:extLst>
                    <a:ext uri="{9D8B030D-6E8A-4147-A177-3AD203B41FA5}">
                      <a16:colId xmlns:a16="http://schemas.microsoft.com/office/drawing/2014/main" val="2516300180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743273925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581209761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4246366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13091662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875566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5415274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442918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25937322"/>
                    </a:ext>
                  </a:extLst>
                </a:gridCol>
              </a:tblGrid>
              <a:tr h="102747">
                <a:tc row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№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п/п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Специальность подготовки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в соответствии с ФГОС ВО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 общеобразовательного предмета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 и предлагаемое значение минимального количества баллов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92045"/>
                  </a:ext>
                </a:extLst>
              </a:tr>
              <a:tr h="287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Код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Русский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профильного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уровня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Физика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Химия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Информатика и ИКТ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Биология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История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География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Обществознание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Литература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Иностранный 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749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445912"/>
                  </a:ext>
                </a:extLst>
              </a:tr>
              <a:tr h="56511">
                <a:tc gridSpan="14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ВУНЦ ВВС «ВВА» (г. Воронеж)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20358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Метеорология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51248"/>
                  </a:ext>
                </a:extLst>
              </a:tr>
              <a:tr h="380164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08.05.02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Строительство, эксплуатация, восстановление и техническое прикрытие автомобильных дорог, мостов и тоннелей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25447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Информационная безопасность</a:t>
                      </a:r>
                    </a:p>
                    <a:p>
                      <a:r>
                        <a:rPr lang="ru-RU" sz="600">
                          <a:effectLst/>
                        </a:rPr>
                        <a:t>ав­томатизированных систем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224309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Радиоэлектронные системы и ком­плексы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393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300884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Применение и эксплуатация средств и систем специального мониторинга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5223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98654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Электроника и автоматика физиче­ских установок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5211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Робототехника военного и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22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системы жизнеобеспечения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88747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23.05.02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Транспортные средства специально­го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977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24.05.05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Интегрированные системы летатель­ных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39933"/>
                  </a:ext>
                </a:extLst>
              </a:tr>
              <a:tr h="287692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боевых летательных аппара­тов и двигателей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07506"/>
                  </a:ext>
                </a:extLst>
              </a:tr>
              <a:tr h="426400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электросистем и пилотажно-навигационных комплексов боевых летательных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2274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транс­портного радиооборудования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22925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Метрологическое обеспечение воо­ружения и военной техники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51476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Тыловое обеспечение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5141"/>
                  </a:ext>
                </a:extLst>
              </a:tr>
              <a:tr h="333928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Управление персоналом (ВС РФ, другие войска, воинские формирования и приравненные к ним органы РФ)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985437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2882"/>
                  </a:ext>
                </a:extLst>
              </a:tr>
            </a:tbl>
          </a:graphicData>
        </a:graphic>
      </p:graphicFrame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6CB542E2-E815-4F17-8A61-0960A8C4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12" y="1501282"/>
            <a:ext cx="3630468" cy="20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EADE6FF2-F9FE-4447-95B1-AEB067C711EB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9176A7B-9039-48FA-B72C-9C283AEACBC1}"/>
              </a:ext>
            </a:extLst>
          </p:cNvPr>
          <p:cNvSpPr txBox="1"/>
          <p:nvPr/>
        </p:nvSpPr>
        <p:spPr>
          <a:xfrm>
            <a:off x="134179" y="1930468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15962854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22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3D6AA2C-7029-4548-98CB-5FDDBF1E214D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Военно-воздушная академия имени профессора Н. Е. Жуковского и Ю. А. Гагарина Филиал ВУНЦ ВВС «ВВА» г. Челябинск 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B9FD557-BECC-44E7-B4D6-411DC5D59AE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15B9EC-B68E-4561-B237-CEF44A9042AD}"/>
              </a:ext>
            </a:extLst>
          </p:cNvPr>
          <p:cNvSpPr txBox="1"/>
          <p:nvPr/>
        </p:nvSpPr>
        <p:spPr>
          <a:xfrm>
            <a:off x="34837" y="16981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459E4434-5F35-4B7C-9D22-91927899C000}"/>
              </a:ext>
            </a:extLst>
          </p:cNvPr>
          <p:cNvSpPr txBox="1"/>
          <p:nvPr/>
        </p:nvSpPr>
        <p:spPr>
          <a:xfrm>
            <a:off x="34837" y="1211005"/>
            <a:ext cx="46625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Летная эксплуатация и применение авиационных комплексов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воздушных судов и организация воздушного движения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A404E94-78D0-4669-B653-D55675D44993}"/>
              </a:ext>
            </a:extLst>
          </p:cNvPr>
          <p:cNvGraphicFramePr>
            <a:graphicFrameLocks noGrp="1"/>
          </p:cNvGraphicFramePr>
          <p:nvPr/>
        </p:nvGraphicFramePr>
        <p:xfrm>
          <a:off x="9336056" y="124479"/>
          <a:ext cx="5303627" cy="6181967"/>
        </p:xfrm>
        <a:graphic>
          <a:graphicData uri="http://schemas.openxmlformats.org/drawingml/2006/table">
            <a:tbl>
              <a:tblPr/>
              <a:tblGrid>
                <a:gridCol w="378831">
                  <a:extLst>
                    <a:ext uri="{9D8B030D-6E8A-4147-A177-3AD203B41FA5}">
                      <a16:colId xmlns:a16="http://schemas.microsoft.com/office/drawing/2014/main" val="3778662248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201665176"/>
                    </a:ext>
                  </a:extLst>
                </a:gridCol>
                <a:gridCol w="967132">
                  <a:extLst>
                    <a:ext uri="{9D8B030D-6E8A-4147-A177-3AD203B41FA5}">
                      <a16:colId xmlns:a16="http://schemas.microsoft.com/office/drawing/2014/main" val="4109412568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113667133"/>
                    </a:ext>
                  </a:extLst>
                </a:gridCol>
                <a:gridCol w="338719">
                  <a:extLst>
                    <a:ext uri="{9D8B030D-6E8A-4147-A177-3AD203B41FA5}">
                      <a16:colId xmlns:a16="http://schemas.microsoft.com/office/drawing/2014/main" val="4070263676"/>
                    </a:ext>
                  </a:extLst>
                </a:gridCol>
                <a:gridCol w="209470">
                  <a:extLst>
                    <a:ext uri="{9D8B030D-6E8A-4147-A177-3AD203B41FA5}">
                      <a16:colId xmlns:a16="http://schemas.microsoft.com/office/drawing/2014/main" val="2516300180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743273925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581209761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4246366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13091662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875566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54152749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3442918448"/>
                    </a:ext>
                  </a:extLst>
                </a:gridCol>
                <a:gridCol w="262953">
                  <a:extLst>
                    <a:ext uri="{9D8B030D-6E8A-4147-A177-3AD203B41FA5}">
                      <a16:colId xmlns:a16="http://schemas.microsoft.com/office/drawing/2014/main" val="1625937322"/>
                    </a:ext>
                  </a:extLst>
                </a:gridCol>
              </a:tblGrid>
              <a:tr h="102747">
                <a:tc row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№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п/п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Специальность подготовки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в соответствии с ФГОС ВО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 общеобразовательного предмета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 и предлагаемое значение минимального количества баллов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92045"/>
                  </a:ext>
                </a:extLst>
              </a:tr>
              <a:tr h="287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Код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Наименование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Русский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профильного</a:t>
                      </a:r>
                    </a:p>
                    <a:p>
                      <a:pPr algn="ctr"/>
                      <a:r>
                        <a:rPr lang="ru-RU" sz="600">
                          <a:effectLst/>
                        </a:rPr>
                        <a:t>уровня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Физика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Химия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Информатика и ИКТ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Биология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История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География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Обществознание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Литература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Иностранный язык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0749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445912"/>
                  </a:ext>
                </a:extLst>
              </a:tr>
              <a:tr h="56511">
                <a:tc gridSpan="14"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ВУНЦ ВВС «ВВА» (г. Воронеж)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20358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Метеорология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51248"/>
                  </a:ext>
                </a:extLst>
              </a:tr>
              <a:tr h="380164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08.05.02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Строительство, эксплуатация, восстановление и техническое прикрытие автомобильных дорог, мостов и тоннелей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25447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Информационная безопасность</a:t>
                      </a:r>
                    </a:p>
                    <a:p>
                      <a:r>
                        <a:rPr lang="ru-RU" sz="600">
                          <a:effectLst/>
                        </a:rPr>
                        <a:t>ав­томатизированных систем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224309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Радиоэлектронные системы и ком­плексы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393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300884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Применение и эксплуатация средств и систем специального мониторинга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5223"/>
                  </a:ext>
                </a:extLst>
              </a:tr>
              <a:tr h="241456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986541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Электроника и автоматика физиче­ских установок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5211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Робототехника военного и специального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22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10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Специальные системы жизнеобеспечения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88747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23.05.02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Транспортные средства специально­го назначения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977205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24.05.05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Интегрированные системы летатель­ных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539933"/>
                  </a:ext>
                </a:extLst>
              </a:tr>
              <a:tr h="287692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боевых летательных аппара­тов и двигателей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07506"/>
                  </a:ext>
                </a:extLst>
              </a:tr>
              <a:tr h="426400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и восста­новление электросистем и пилотажно-навигационных комплексов боевых летательных аппаратов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22741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15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25.05.03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Техническая эксплуатация транс­портного радиооборудования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22925"/>
                  </a:ext>
                </a:extLst>
              </a:tr>
              <a:tr h="195219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27.05.02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Метрологическое обеспечение воо­ружения и военной техники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51476"/>
                  </a:ext>
                </a:extLst>
              </a:tr>
              <a:tr h="56511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56.05.01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Тыловое обеспечение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5141"/>
                  </a:ext>
                </a:extLst>
              </a:tr>
              <a:tr h="333928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56.05.04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Управление персоналом (ВС РФ, другие войска, воинские формирования и приравненные к ним органы РФ)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27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40*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37*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42*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985437"/>
                  </a:ext>
                </a:extLst>
              </a:tr>
              <a:tr h="102747"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19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56.05.08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36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32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42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</a:txBody>
                  <a:tcPr marL="11987" marR="11987" marT="5137" marB="51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2882"/>
                  </a:ext>
                </a:extLst>
              </a:tr>
            </a:tbl>
          </a:graphicData>
        </a:graphic>
      </p:graphicFrame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6CB542E2-E815-4F17-8A61-0960A8C4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12" y="1501282"/>
            <a:ext cx="3630468" cy="20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EADE6FF2-F9FE-4447-95B1-AEB067C711EB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61154625-B8ED-4341-A4FD-BD74738797CF}"/>
              </a:ext>
            </a:extLst>
          </p:cNvPr>
          <p:cNvSpPr txBox="1"/>
          <p:nvPr/>
        </p:nvSpPr>
        <p:spPr>
          <a:xfrm>
            <a:off x="166348" y="2066204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12787577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23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5443302-BD23-47EB-8651-FC34666B2250}"/>
              </a:ext>
            </a:extLst>
          </p:cNvPr>
          <p:cNvSpPr txBox="1"/>
          <p:nvPr/>
        </p:nvSpPr>
        <p:spPr>
          <a:xfrm>
            <a:off x="1134805" y="224021"/>
            <a:ext cx="6874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Военно-космическая академия имени А. Ф. Можайского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4B56D797-4FE6-4B0F-BD1D-C12ABC9724E5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A4182C00-AC18-4710-8585-77605A1C02B5}"/>
              </a:ext>
            </a:extLst>
          </p:cNvPr>
          <p:cNvSpPr txBox="1"/>
          <p:nvPr/>
        </p:nvSpPr>
        <p:spPr>
          <a:xfrm>
            <a:off x="129775" y="5173786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1C3CBC8-9202-45E1-A785-044B6E737FDD}"/>
              </a:ext>
            </a:extLst>
          </p:cNvPr>
          <p:cNvSpPr txBox="1"/>
          <p:nvPr/>
        </p:nvSpPr>
        <p:spPr>
          <a:xfrm>
            <a:off x="130305" y="1188080"/>
            <a:ext cx="4662529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Управление воинскими частями и соединениями</a:t>
            </a:r>
          </a:p>
          <a:p>
            <a:r>
              <a:rPr lang="ru-RU" sz="1100" dirty="0"/>
              <a:t>Управление техническим обеспечением войск (сил)</a:t>
            </a:r>
          </a:p>
          <a:p>
            <a:r>
              <a:rPr lang="ru-RU" sz="1100" dirty="0"/>
              <a:t>Метеорология специального назначения</a:t>
            </a:r>
          </a:p>
          <a:p>
            <a:r>
              <a:rPr lang="ru-RU" sz="1100" dirty="0"/>
              <a:t>Военная картография</a:t>
            </a:r>
          </a:p>
          <a:p>
            <a:r>
              <a:rPr lang="ru-RU" sz="1100" dirty="0"/>
              <a:t>Применение и эксплуатация автоматизированных систем специального назначения</a:t>
            </a:r>
          </a:p>
          <a:p>
            <a:r>
              <a:rPr lang="ru-RU" sz="1100" dirty="0"/>
              <a:t>Компьютерная безопасность</a:t>
            </a:r>
          </a:p>
          <a:p>
            <a:r>
              <a:rPr lang="ru-RU" sz="1100" dirty="0"/>
              <a:t>Информационно-аналитические системы безопасности </a:t>
            </a:r>
          </a:p>
          <a:p>
            <a:r>
              <a:rPr lang="ru-RU" sz="1100" dirty="0"/>
              <a:t>Радиоэлектронные системы и комплексы</a:t>
            </a:r>
          </a:p>
          <a:p>
            <a:r>
              <a:rPr lang="ru-RU" sz="1100" dirty="0"/>
              <a:t>Специальные радиотехнические системы </a:t>
            </a:r>
          </a:p>
          <a:p>
            <a:r>
              <a:rPr lang="ru-RU" sz="1100" dirty="0"/>
              <a:t>Инфокоммуникационные технологии и системы специальной связи</a:t>
            </a:r>
          </a:p>
          <a:p>
            <a:r>
              <a:rPr lang="ru-RU" sz="1100" dirty="0"/>
              <a:t>Электронные и оптико-электронные приборы и системы специального назначения</a:t>
            </a:r>
          </a:p>
          <a:p>
            <a:r>
              <a:rPr lang="ru-RU" sz="1100" dirty="0"/>
              <a:t>Тепло- и </a:t>
            </a:r>
            <a:r>
              <a:rPr lang="ru-RU" sz="1100" dirty="0" err="1"/>
              <a:t>электрообеспечение</a:t>
            </a:r>
            <a:r>
              <a:rPr lang="ru-RU" sz="1100" dirty="0"/>
              <a:t> специальных технических систем и объектов</a:t>
            </a:r>
          </a:p>
          <a:p>
            <a:r>
              <a:rPr lang="ru-RU" sz="1100" dirty="0"/>
              <a:t>Специальные системы жизнеобеспечения</a:t>
            </a:r>
          </a:p>
          <a:p>
            <a:r>
              <a:rPr lang="ru-RU" sz="1100" dirty="0"/>
              <a:t>Проектирование, производство и эксплуатация ракет и ракетно-космических комплексов</a:t>
            </a:r>
          </a:p>
          <a:p>
            <a:r>
              <a:rPr lang="ru-RU" sz="1100" dirty="0"/>
              <a:t>Навигационно-баллистическое обеспечение применения космической техники </a:t>
            </a:r>
          </a:p>
          <a:p>
            <a:r>
              <a:rPr lang="ru-RU" sz="1100" dirty="0"/>
              <a:t>Системы управления летательными аппаратами</a:t>
            </a:r>
          </a:p>
          <a:p>
            <a:r>
              <a:rPr lang="ru-RU" sz="1100" dirty="0"/>
              <a:t>Специальные организационно-технические системы</a:t>
            </a:r>
          </a:p>
          <a:p>
            <a:r>
              <a:rPr lang="ru-RU" sz="1100" dirty="0"/>
              <a:t>Метрологическое обеспечение вооружения и военной техники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F829FFBC-792D-4160-928D-9043733FB73E}"/>
              </a:ext>
            </a:extLst>
          </p:cNvPr>
          <p:cNvSpPr txBox="1"/>
          <p:nvPr/>
        </p:nvSpPr>
        <p:spPr>
          <a:xfrm>
            <a:off x="129775" y="5545243"/>
            <a:ext cx="61232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Монтаж и эксплуатация внутренних сантехнических устройств, кондиционирования воздуха и вентиляции</a:t>
            </a:r>
          </a:p>
          <a:p>
            <a:r>
              <a:rPr lang="ru-RU" sz="1000" dirty="0"/>
              <a:t>Радиотехнические комплексы и системы управления космических летательных аппаратов</a:t>
            </a:r>
          </a:p>
          <a:p>
            <a:r>
              <a:rPr lang="ru-RU" sz="1000" dirty="0"/>
              <a:t>Сети связи и системы коммутации</a:t>
            </a:r>
          </a:p>
          <a:p>
            <a:r>
              <a:rPr lang="ru-RU" sz="1000" dirty="0"/>
              <a:t>Прикладная геодезия</a:t>
            </a:r>
          </a:p>
          <a:p>
            <a:r>
              <a:rPr lang="ru-RU" sz="1000" dirty="0"/>
              <a:t>Метрология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58DBD36-B342-4236-A886-6824C5C4E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089920"/>
              </p:ext>
            </p:extLst>
          </p:nvPr>
        </p:nvGraphicFramePr>
        <p:xfrm>
          <a:off x="9494347" y="1434193"/>
          <a:ext cx="5630077" cy="4364124"/>
        </p:xfrm>
        <a:graphic>
          <a:graphicData uri="http://schemas.openxmlformats.org/drawingml/2006/table">
            <a:tbl>
              <a:tblPr/>
              <a:tblGrid>
                <a:gridCol w="277285">
                  <a:extLst>
                    <a:ext uri="{9D8B030D-6E8A-4147-A177-3AD203B41FA5}">
                      <a16:colId xmlns:a16="http://schemas.microsoft.com/office/drawing/2014/main" val="691695661"/>
                    </a:ext>
                  </a:extLst>
                </a:gridCol>
                <a:gridCol w="1607445">
                  <a:extLst>
                    <a:ext uri="{9D8B030D-6E8A-4147-A177-3AD203B41FA5}">
                      <a16:colId xmlns:a16="http://schemas.microsoft.com/office/drawing/2014/main" val="2603711608"/>
                    </a:ext>
                  </a:extLst>
                </a:gridCol>
                <a:gridCol w="1607445">
                  <a:extLst>
                    <a:ext uri="{9D8B030D-6E8A-4147-A177-3AD203B41FA5}">
                      <a16:colId xmlns:a16="http://schemas.microsoft.com/office/drawing/2014/main" val="1837411781"/>
                    </a:ext>
                  </a:extLst>
                </a:gridCol>
                <a:gridCol w="389805">
                  <a:extLst>
                    <a:ext uri="{9D8B030D-6E8A-4147-A177-3AD203B41FA5}">
                      <a16:colId xmlns:a16="http://schemas.microsoft.com/office/drawing/2014/main" val="798355930"/>
                    </a:ext>
                  </a:extLst>
                </a:gridCol>
                <a:gridCol w="389805">
                  <a:extLst>
                    <a:ext uri="{9D8B030D-6E8A-4147-A177-3AD203B41FA5}">
                      <a16:colId xmlns:a16="http://schemas.microsoft.com/office/drawing/2014/main" val="4058626802"/>
                    </a:ext>
                  </a:extLst>
                </a:gridCol>
                <a:gridCol w="229061">
                  <a:extLst>
                    <a:ext uri="{9D8B030D-6E8A-4147-A177-3AD203B41FA5}">
                      <a16:colId xmlns:a16="http://schemas.microsoft.com/office/drawing/2014/main" val="1189260860"/>
                    </a:ext>
                  </a:extLst>
                </a:gridCol>
                <a:gridCol w="397843">
                  <a:extLst>
                    <a:ext uri="{9D8B030D-6E8A-4147-A177-3AD203B41FA5}">
                      <a16:colId xmlns:a16="http://schemas.microsoft.com/office/drawing/2014/main" val="1651339150"/>
                    </a:ext>
                  </a:extLst>
                </a:gridCol>
                <a:gridCol w="397843">
                  <a:extLst>
                    <a:ext uri="{9D8B030D-6E8A-4147-A177-3AD203B41FA5}">
                      <a16:colId xmlns:a16="http://schemas.microsoft.com/office/drawing/2014/main" val="2220572682"/>
                    </a:ext>
                  </a:extLst>
                </a:gridCol>
                <a:gridCol w="333545">
                  <a:extLst>
                    <a:ext uri="{9D8B030D-6E8A-4147-A177-3AD203B41FA5}">
                      <a16:colId xmlns:a16="http://schemas.microsoft.com/office/drawing/2014/main" val="4200592755"/>
                    </a:ext>
                  </a:extLst>
                </a:gridCol>
              </a:tblGrid>
              <a:tr h="38523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№ п/п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Наименование общеобразовательного предмета и установленное значение минимального количества баллов ЕГЭ (вступительных испытаний, проводимых академией самостоятельно)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30310"/>
                  </a:ext>
                </a:extLst>
              </a:tr>
              <a:tr h="594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Код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Наименование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Русский язык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Математика профильного уровня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Физика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Химия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Информатика и ИКТ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>
                          <a:effectLst/>
                        </a:rPr>
                        <a:t>География</a:t>
                      </a:r>
                      <a:endParaRPr lang="ru-RU" sz="500">
                        <a:effectLst/>
                      </a:endParaRP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596284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05.05.01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Метеорология специального назначения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37*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434027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05.05.02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Военная картография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37*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630609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09.05.01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649539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10.05.01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Компьютерная безопасность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62*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238767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10.05.04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Информационно-аналитические системы безопасности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62*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52601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11.05.01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Радиоэлектронные системы и комплексы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310773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11.05.02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244164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8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11.05.04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Инфокоммуникационные технологии и системы специальной связи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040994"/>
                  </a:ext>
                </a:extLst>
              </a:tr>
              <a:tr h="3154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9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12.05.01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Электронные и оптико-электронные приборы и системы специального назначения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39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39*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674682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10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13.05.01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39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381967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16.05.01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Специальные системы жизнеобеспечения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39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45*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538544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12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24.05.01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Проектирование, производство и эксплуатация ракет и ракетно-космических комплексов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76344"/>
                  </a:ext>
                </a:extLst>
              </a:tr>
              <a:tr h="2456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13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24.05.04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Навигационно-баллистическое обеспечение применения космической техники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9324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14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24.05.06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Системы управления летательными аппаратами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609669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15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27.05.01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Специальные организационно-технические системы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410802"/>
                  </a:ext>
                </a:extLst>
              </a:tr>
              <a:tr h="175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16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27.05.02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>
                          <a:effectLst/>
                        </a:rPr>
                        <a:t>Метрологическое обеспечение вооружения и военной техники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27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36*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>
                          <a:effectLst/>
                        </a:rPr>
                        <a:t>40*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</a:txBody>
                  <a:tcPr marL="18098" marR="18098" marT="18098" marB="180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17006"/>
                  </a:ext>
                </a:extLst>
              </a:tr>
            </a:tbl>
          </a:graphicData>
        </a:graphic>
      </p:graphicFrame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B5E0CB8A-D201-4352-B1BF-5DFAB28C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63" y="1469730"/>
            <a:ext cx="3501571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4C582A5E-EB77-4E62-AE4C-271BE2E83CC5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70862023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24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CEB895C0-BD63-4EB3-ACFA-94ABF1C31140}"/>
              </a:ext>
            </a:extLst>
          </p:cNvPr>
          <p:cNvSpPr txBox="1"/>
          <p:nvPr/>
        </p:nvSpPr>
        <p:spPr>
          <a:xfrm>
            <a:off x="1134805" y="94661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воздушно-космической обороны имени Маршала Советского Союза Г. К. Жукова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17E19D5-8586-4937-A4C7-4A2500D553E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178BDA2-01AE-4D89-B91D-8E2CD1941F81}"/>
              </a:ext>
            </a:extLst>
          </p:cNvPr>
          <p:cNvSpPr txBox="1"/>
          <p:nvPr/>
        </p:nvSpPr>
        <p:spPr>
          <a:xfrm>
            <a:off x="130305" y="263463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DCCC0FD-8C27-4B95-B2FC-C58C89508A2F}"/>
              </a:ext>
            </a:extLst>
          </p:cNvPr>
          <p:cNvSpPr txBox="1"/>
          <p:nvPr/>
        </p:nvSpPr>
        <p:spPr>
          <a:xfrm>
            <a:off x="130305" y="1188080"/>
            <a:ext cx="46625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войск(сил)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  <a:endParaRPr lang="ru-RU" sz="1100" dirty="0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4D8C881E-184B-4DEF-9B74-23490701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657667"/>
            <a:ext cx="3606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28C851-FD55-41A3-A9A9-437BEE227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01632"/>
              </p:ext>
            </p:extLst>
          </p:nvPr>
        </p:nvGraphicFramePr>
        <p:xfrm>
          <a:off x="-1516922" y="4606026"/>
          <a:ext cx="8248282" cy="2049032"/>
        </p:xfrm>
        <a:graphic>
          <a:graphicData uri="http://schemas.openxmlformats.org/drawingml/2006/table">
            <a:tbl>
              <a:tblPr/>
              <a:tblGrid>
                <a:gridCol w="653000">
                  <a:extLst>
                    <a:ext uri="{9D8B030D-6E8A-4147-A177-3AD203B41FA5}">
                      <a16:colId xmlns:a16="http://schemas.microsoft.com/office/drawing/2014/main" val="2141070454"/>
                    </a:ext>
                  </a:extLst>
                </a:gridCol>
                <a:gridCol w="2203863">
                  <a:extLst>
                    <a:ext uri="{9D8B030D-6E8A-4147-A177-3AD203B41FA5}">
                      <a16:colId xmlns:a16="http://schemas.microsoft.com/office/drawing/2014/main" val="3056978346"/>
                    </a:ext>
                  </a:extLst>
                </a:gridCol>
                <a:gridCol w="2203863">
                  <a:extLst>
                    <a:ext uri="{9D8B030D-6E8A-4147-A177-3AD203B41FA5}">
                      <a16:colId xmlns:a16="http://schemas.microsoft.com/office/drawing/2014/main" val="1686147315"/>
                    </a:ext>
                  </a:extLst>
                </a:gridCol>
                <a:gridCol w="695773">
                  <a:extLst>
                    <a:ext uri="{9D8B030D-6E8A-4147-A177-3AD203B41FA5}">
                      <a16:colId xmlns:a16="http://schemas.microsoft.com/office/drawing/2014/main" val="2265067222"/>
                    </a:ext>
                  </a:extLst>
                </a:gridCol>
                <a:gridCol w="604562">
                  <a:extLst>
                    <a:ext uri="{9D8B030D-6E8A-4147-A177-3AD203B41FA5}">
                      <a16:colId xmlns:a16="http://schemas.microsoft.com/office/drawing/2014/main" val="1149522141"/>
                    </a:ext>
                  </a:extLst>
                </a:gridCol>
                <a:gridCol w="483745">
                  <a:extLst>
                    <a:ext uri="{9D8B030D-6E8A-4147-A177-3AD203B41FA5}">
                      <a16:colId xmlns:a16="http://schemas.microsoft.com/office/drawing/2014/main" val="184694558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265617290"/>
                    </a:ext>
                  </a:extLst>
                </a:gridCol>
                <a:gridCol w="698626">
                  <a:extLst>
                    <a:ext uri="{9D8B030D-6E8A-4147-A177-3AD203B41FA5}">
                      <a16:colId xmlns:a16="http://schemas.microsoft.com/office/drawing/2014/main" val="2954365146"/>
                    </a:ext>
                  </a:extLst>
                </a:gridCol>
              </a:tblGrid>
              <a:tr h="43652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№ п/п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Специальность подготовки в соответствии</a:t>
                      </a:r>
                    </a:p>
                    <a:p>
                      <a:pPr algn="ctr" fontAlgn="t"/>
                      <a:r>
                        <a:rPr lang="ru-RU" sz="900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Наименование общеобразовательного предмета</a:t>
                      </a:r>
                    </a:p>
                    <a:p>
                      <a:pPr algn="ctr" fontAlgn="t"/>
                      <a:r>
                        <a:rPr lang="ru-RU" sz="900">
                          <a:effectLst/>
                        </a:rPr>
                        <a:t>и установленное значение минимального количества баллов</a:t>
                      </a:r>
                    </a:p>
                    <a:p>
                      <a:pPr algn="ctr" fontAlgn="t"/>
                      <a:r>
                        <a:rPr lang="ru-RU" sz="900">
                          <a:effectLst/>
                        </a:rPr>
                        <a:t>единого государственного экзамена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52259"/>
                  </a:ext>
                </a:extLst>
              </a:tr>
              <a:tr h="976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>
                          <a:effectLst/>
                        </a:rPr>
                        <a:t>Код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Наименование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Русский язык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Математика (профильная)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>
                          <a:effectLst/>
                        </a:rPr>
                        <a:t>Физика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Информатика</a:t>
                      </a:r>
                      <a:br>
                        <a:rPr lang="ru-RU" sz="900">
                          <a:effectLst/>
                        </a:rPr>
                      </a:br>
                      <a:r>
                        <a:rPr lang="ru-RU" sz="900">
                          <a:effectLst/>
                        </a:rPr>
                        <a:t>и информационно-коммуникационные технологии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Иностранный язык (английский, французский, немецкий, испанский)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327455"/>
                  </a:ext>
                </a:extLst>
              </a:tr>
              <a:tr h="4365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09.05.01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36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27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36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22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794787"/>
                  </a:ext>
                </a:extLst>
              </a:tr>
              <a:tr h="166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11.05.02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36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27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36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>
                          <a:effectLst/>
                        </a:rPr>
                        <a:t>22</a:t>
                      </a:r>
                    </a:p>
                  </a:txBody>
                  <a:tcPr marL="16099" marR="16099" marT="16099" marB="160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773238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924E8F2A-741E-42EC-B095-D89555F48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4" y="1502460"/>
            <a:ext cx="228122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6BC8F7E8-FD5C-417A-9516-82B810B4FA4D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B845B815-C23C-4038-AE0F-F4FA8AB5ED43}"/>
              </a:ext>
            </a:extLst>
          </p:cNvPr>
          <p:cNvSpPr txBox="1"/>
          <p:nvPr/>
        </p:nvSpPr>
        <p:spPr>
          <a:xfrm>
            <a:off x="130305" y="3279063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AD01F7C-1540-410A-9813-05DD4FDB572D}"/>
              </a:ext>
            </a:extLst>
          </p:cNvPr>
          <p:cNvSpPr txBox="1"/>
          <p:nvPr/>
        </p:nvSpPr>
        <p:spPr>
          <a:xfrm>
            <a:off x="281809" y="2999779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19161888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25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760C452A-CFAE-49A6-B856-ED94B4E75BA8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Краснодарское высшее военное авиационное училище лётчиков имени Героя Советского Союза А. К. Серова 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6ADA0CCE-51AE-4E62-B9B1-642D4E03D2CF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4E38A4E-F9FA-4FB0-AD88-DE8066273BAF}"/>
              </a:ext>
            </a:extLst>
          </p:cNvPr>
          <p:cNvSpPr txBox="1"/>
          <p:nvPr/>
        </p:nvSpPr>
        <p:spPr>
          <a:xfrm>
            <a:off x="130305" y="263463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A012738-E928-4EAC-B412-767ED7F2C915}"/>
              </a:ext>
            </a:extLst>
          </p:cNvPr>
          <p:cNvSpPr txBox="1"/>
          <p:nvPr/>
        </p:nvSpPr>
        <p:spPr>
          <a:xfrm>
            <a:off x="130305" y="1188080"/>
            <a:ext cx="4662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Летная эксплуатация и применение авиационных комплексов</a:t>
            </a: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EE729-0296-4323-BBC8-AD4672A01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617" y="1151120"/>
            <a:ext cx="3907598" cy="2213648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B1F22E3-6C51-48F4-9EAE-C83F9F28F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52651"/>
              </p:ext>
            </p:extLst>
          </p:nvPr>
        </p:nvGraphicFramePr>
        <p:xfrm>
          <a:off x="-2363932" y="5031679"/>
          <a:ext cx="7886700" cy="1681113"/>
        </p:xfrm>
        <a:graphic>
          <a:graphicData uri="http://schemas.openxmlformats.org/drawingml/2006/table">
            <a:tbl>
              <a:tblPr/>
              <a:tblGrid>
                <a:gridCol w="1096951">
                  <a:extLst>
                    <a:ext uri="{9D8B030D-6E8A-4147-A177-3AD203B41FA5}">
                      <a16:colId xmlns:a16="http://schemas.microsoft.com/office/drawing/2014/main" val="1597919532"/>
                    </a:ext>
                  </a:extLst>
                </a:gridCol>
                <a:gridCol w="2855855">
                  <a:extLst>
                    <a:ext uri="{9D8B030D-6E8A-4147-A177-3AD203B41FA5}">
                      <a16:colId xmlns:a16="http://schemas.microsoft.com/office/drawing/2014/main" val="1013193083"/>
                    </a:ext>
                  </a:extLst>
                </a:gridCol>
                <a:gridCol w="1134777">
                  <a:extLst>
                    <a:ext uri="{9D8B030D-6E8A-4147-A177-3AD203B41FA5}">
                      <a16:colId xmlns:a16="http://schemas.microsoft.com/office/drawing/2014/main" val="2678964606"/>
                    </a:ext>
                  </a:extLst>
                </a:gridCol>
                <a:gridCol w="1777818">
                  <a:extLst>
                    <a:ext uri="{9D8B030D-6E8A-4147-A177-3AD203B41FA5}">
                      <a16:colId xmlns:a16="http://schemas.microsoft.com/office/drawing/2014/main" val="1460126043"/>
                    </a:ext>
                  </a:extLst>
                </a:gridCol>
                <a:gridCol w="1021299">
                  <a:extLst>
                    <a:ext uri="{9D8B030D-6E8A-4147-A177-3AD203B41FA5}">
                      <a16:colId xmlns:a16="http://schemas.microsoft.com/office/drawing/2014/main" val="631482470"/>
                    </a:ext>
                  </a:extLst>
                </a:gridCol>
              </a:tblGrid>
              <a:tr h="6987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Специальность подготовки в соответствии с Федеральным государственным образовательным стандартом высшего образования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</a:t>
                      </a:r>
                      <a:b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и установленное значение минимального количества баллов ЕГЭ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853981"/>
                  </a:ext>
                </a:extLst>
              </a:tr>
              <a:tr h="51194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Код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Математика</a:t>
                      </a:r>
                      <a:br>
                        <a:rPr lang="ru-RU" sz="1200" b="0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профильного уровня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Физика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376068"/>
                  </a:ext>
                </a:extLst>
              </a:tr>
              <a:tr h="4704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25.05.04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Летная эксплуатация и применение авиационных комплексов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269937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DCC8D352-5E6D-43A0-9576-CCEE95EECB90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6F0527D1-6A10-4B63-A17A-AA4DA8EAF6BA}"/>
              </a:ext>
            </a:extLst>
          </p:cNvPr>
          <p:cNvSpPr txBox="1"/>
          <p:nvPr/>
        </p:nvSpPr>
        <p:spPr>
          <a:xfrm>
            <a:off x="203832" y="2979074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425968181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26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2058A2B2-C026-4482-B4E3-653C8E2F276B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Ярославское высшее военное училище противовоздушной обороны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75DF6A7-3FE2-4E2E-AC0C-C7F15318ACFE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F96263B5-5A4D-4ADC-9FAD-34F162612D93}"/>
              </a:ext>
            </a:extLst>
          </p:cNvPr>
          <p:cNvSpPr txBox="1"/>
          <p:nvPr/>
        </p:nvSpPr>
        <p:spPr>
          <a:xfrm>
            <a:off x="130305" y="263463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7164BC3-80F4-4BFB-8B10-6AA8C2C6BE9B}"/>
              </a:ext>
            </a:extLst>
          </p:cNvPr>
          <p:cNvSpPr txBox="1"/>
          <p:nvPr/>
        </p:nvSpPr>
        <p:spPr>
          <a:xfrm>
            <a:off x="130305" y="1188080"/>
            <a:ext cx="4662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31568818-3AF0-4328-B492-0FCD314A0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731"/>
          <a:stretch/>
        </p:blipFill>
        <p:spPr bwMode="auto">
          <a:xfrm>
            <a:off x="5004042" y="1243932"/>
            <a:ext cx="3768873" cy="22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BAB54AB-F5A5-40BF-9EA9-5DF1AE85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36301"/>
              </p:ext>
            </p:extLst>
          </p:nvPr>
        </p:nvGraphicFramePr>
        <p:xfrm>
          <a:off x="-1375642" y="3626564"/>
          <a:ext cx="7451999" cy="2947736"/>
        </p:xfrm>
        <a:graphic>
          <a:graphicData uri="http://schemas.openxmlformats.org/drawingml/2006/table">
            <a:tbl>
              <a:tblPr/>
              <a:tblGrid>
                <a:gridCol w="739919">
                  <a:extLst>
                    <a:ext uri="{9D8B030D-6E8A-4147-A177-3AD203B41FA5}">
                      <a16:colId xmlns:a16="http://schemas.microsoft.com/office/drawing/2014/main" val="3259068383"/>
                    </a:ext>
                  </a:extLst>
                </a:gridCol>
                <a:gridCol w="1391747">
                  <a:extLst>
                    <a:ext uri="{9D8B030D-6E8A-4147-A177-3AD203B41FA5}">
                      <a16:colId xmlns:a16="http://schemas.microsoft.com/office/drawing/2014/main" val="118472004"/>
                    </a:ext>
                  </a:extLst>
                </a:gridCol>
                <a:gridCol w="1391747">
                  <a:extLst>
                    <a:ext uri="{9D8B030D-6E8A-4147-A177-3AD203B41FA5}">
                      <a16:colId xmlns:a16="http://schemas.microsoft.com/office/drawing/2014/main" val="2976545610"/>
                    </a:ext>
                  </a:extLst>
                </a:gridCol>
                <a:gridCol w="933699">
                  <a:extLst>
                    <a:ext uri="{9D8B030D-6E8A-4147-A177-3AD203B41FA5}">
                      <a16:colId xmlns:a16="http://schemas.microsoft.com/office/drawing/2014/main" val="2984792453"/>
                    </a:ext>
                  </a:extLst>
                </a:gridCol>
                <a:gridCol w="933699">
                  <a:extLst>
                    <a:ext uri="{9D8B030D-6E8A-4147-A177-3AD203B41FA5}">
                      <a16:colId xmlns:a16="http://schemas.microsoft.com/office/drawing/2014/main" val="2541271366"/>
                    </a:ext>
                  </a:extLst>
                </a:gridCol>
                <a:gridCol w="1030594">
                  <a:extLst>
                    <a:ext uri="{9D8B030D-6E8A-4147-A177-3AD203B41FA5}">
                      <a16:colId xmlns:a16="http://schemas.microsoft.com/office/drawing/2014/main" val="2412470356"/>
                    </a:ext>
                  </a:extLst>
                </a:gridCol>
                <a:gridCol w="1030594">
                  <a:extLst>
                    <a:ext uri="{9D8B030D-6E8A-4147-A177-3AD203B41FA5}">
                      <a16:colId xmlns:a16="http://schemas.microsoft.com/office/drawing/2014/main" val="637108172"/>
                    </a:ext>
                  </a:extLst>
                </a:gridCol>
              </a:tblGrid>
              <a:tr h="43503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№ п/п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Специальность подготовки в соответствии с ФГОС ВО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Наименование общеобразовательного предмета и значение минимального количества баллов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184491"/>
                  </a:ext>
                </a:extLst>
              </a:tr>
              <a:tr h="607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Код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Наименование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Математика (профильный уровень)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Физика*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Информатика*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70524"/>
                  </a:ext>
                </a:extLst>
              </a:tr>
              <a:tr h="6070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11.05.02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05129"/>
                  </a:ext>
                </a:extLst>
              </a:tr>
              <a:tr h="1122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09.05.01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40</a:t>
                      </a:r>
                    </a:p>
                  </a:txBody>
                  <a:tcPr marL="48427" marR="48427" marT="48427" marB="484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01622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DF97CC43-807E-45D1-946A-C0010E554DCF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EC57B596-A117-4E63-BC6B-8E104C71F884}"/>
              </a:ext>
            </a:extLst>
          </p:cNvPr>
          <p:cNvSpPr txBox="1"/>
          <p:nvPr/>
        </p:nvSpPr>
        <p:spPr>
          <a:xfrm>
            <a:off x="213433" y="2969826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267731711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27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736E4358-9E93-4C99-A760-DD041C704C31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Военно-морская академия имени Адмирала Флота Советского Союза Н. Г. Кузнецова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78CACD0-19D9-4611-9330-0E96DF8B7BAF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F8AF2AF3-F570-4821-9B2C-E8FA91BE2EE7}"/>
              </a:ext>
            </a:extLst>
          </p:cNvPr>
          <p:cNvSpPr txBox="1"/>
          <p:nvPr/>
        </p:nvSpPr>
        <p:spPr>
          <a:xfrm>
            <a:off x="34837" y="4257582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9E59A5A-8F6F-4BFD-87AE-189CD39389D8}"/>
              </a:ext>
            </a:extLst>
          </p:cNvPr>
          <p:cNvSpPr txBox="1"/>
          <p:nvPr/>
        </p:nvSpPr>
        <p:spPr>
          <a:xfrm>
            <a:off x="130305" y="1188080"/>
            <a:ext cx="4662529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Радиоэлектронные системы и комплексы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Строительство, ремонт и поисково-спасательное обеспечение надводных кораблей и подводных лодок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технических систем надводных кораблей и подводных лодок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судовых энергетических установок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 электрооборудования и средств автоматики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Радиационная,  химическая и биологическая защита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боевым обеспечением войск (сил)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производством и развитием вооружения и военной техники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использованием атомной энергии и обеспечением ядерной безопасности в области ядерных установок военного назначения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endParaRPr lang="ru-RU" sz="1100" dirty="0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11E889A7-F067-4E84-B6B6-F5A940B7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59" y="1043435"/>
            <a:ext cx="4054764" cy="24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8ED1366F-7BCC-4675-8A16-1E669F8D4334}"/>
              </a:ext>
            </a:extLst>
          </p:cNvPr>
          <p:cNvSpPr txBox="1"/>
          <p:nvPr/>
        </p:nvSpPr>
        <p:spPr>
          <a:xfrm>
            <a:off x="159406" y="4626640"/>
            <a:ext cx="46043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rgbClr val="000000"/>
                </a:solidFill>
                <a:effectLst/>
              </a:rPr>
              <a:t>Сетевое и системное администрирование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Монтаж, техническое обслуживание и ремонт электронных приборов и устройств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судовых энергетических установок</a:t>
            </a:r>
          </a:p>
          <a:p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 электрооборудования и средств автоматики</a:t>
            </a:r>
            <a:endParaRPr lang="ru-RU" sz="1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6E5C5E1-ADCE-47B4-B3FA-1E865E0B2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84680"/>
              </p:ext>
            </p:extLst>
          </p:nvPr>
        </p:nvGraphicFramePr>
        <p:xfrm>
          <a:off x="9239467" y="1730682"/>
          <a:ext cx="4513671" cy="4351339"/>
        </p:xfrm>
        <a:graphic>
          <a:graphicData uri="http://schemas.openxmlformats.org/drawingml/2006/table">
            <a:tbl>
              <a:tblPr/>
              <a:tblGrid>
                <a:gridCol w="327953">
                  <a:extLst>
                    <a:ext uri="{9D8B030D-6E8A-4147-A177-3AD203B41FA5}">
                      <a16:colId xmlns:a16="http://schemas.microsoft.com/office/drawing/2014/main" val="1507696880"/>
                    </a:ext>
                  </a:extLst>
                </a:gridCol>
                <a:gridCol w="1367910">
                  <a:extLst>
                    <a:ext uri="{9D8B030D-6E8A-4147-A177-3AD203B41FA5}">
                      <a16:colId xmlns:a16="http://schemas.microsoft.com/office/drawing/2014/main" val="130068303"/>
                    </a:ext>
                  </a:extLst>
                </a:gridCol>
                <a:gridCol w="1367910">
                  <a:extLst>
                    <a:ext uri="{9D8B030D-6E8A-4147-A177-3AD203B41FA5}">
                      <a16:colId xmlns:a16="http://schemas.microsoft.com/office/drawing/2014/main" val="4107385422"/>
                    </a:ext>
                  </a:extLst>
                </a:gridCol>
                <a:gridCol w="276171">
                  <a:extLst>
                    <a:ext uri="{9D8B030D-6E8A-4147-A177-3AD203B41FA5}">
                      <a16:colId xmlns:a16="http://schemas.microsoft.com/office/drawing/2014/main" val="125188718"/>
                    </a:ext>
                  </a:extLst>
                </a:gridCol>
                <a:gridCol w="276171">
                  <a:extLst>
                    <a:ext uri="{9D8B030D-6E8A-4147-A177-3AD203B41FA5}">
                      <a16:colId xmlns:a16="http://schemas.microsoft.com/office/drawing/2014/main" val="3673055261"/>
                    </a:ext>
                  </a:extLst>
                </a:gridCol>
                <a:gridCol w="202813">
                  <a:extLst>
                    <a:ext uri="{9D8B030D-6E8A-4147-A177-3AD203B41FA5}">
                      <a16:colId xmlns:a16="http://schemas.microsoft.com/office/drawing/2014/main" val="545313883"/>
                    </a:ext>
                  </a:extLst>
                </a:gridCol>
                <a:gridCol w="245965">
                  <a:extLst>
                    <a:ext uri="{9D8B030D-6E8A-4147-A177-3AD203B41FA5}">
                      <a16:colId xmlns:a16="http://schemas.microsoft.com/office/drawing/2014/main" val="2074918121"/>
                    </a:ext>
                  </a:extLst>
                </a:gridCol>
                <a:gridCol w="245965">
                  <a:extLst>
                    <a:ext uri="{9D8B030D-6E8A-4147-A177-3AD203B41FA5}">
                      <a16:colId xmlns:a16="http://schemas.microsoft.com/office/drawing/2014/main" val="1910428571"/>
                    </a:ext>
                  </a:extLst>
                </a:gridCol>
                <a:gridCol w="202813">
                  <a:extLst>
                    <a:ext uri="{9D8B030D-6E8A-4147-A177-3AD203B41FA5}">
                      <a16:colId xmlns:a16="http://schemas.microsoft.com/office/drawing/2014/main" val="891156489"/>
                    </a:ext>
                  </a:extLst>
                </a:gridCol>
              </a:tblGrid>
              <a:tr h="6968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п/п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Специальность подготовки в соответствии</a:t>
                      </a:r>
                      <a:endParaRPr lang="ru-RU" sz="700">
                        <a:effectLst/>
                      </a:endParaRPr>
                    </a:p>
                    <a:p>
                      <a:pPr algn="ctr" fontAlgn="t"/>
                      <a:r>
                        <a:rPr lang="ru-RU" sz="700" b="1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700">
                        <a:effectLst/>
                      </a:endParaRPr>
                    </a:p>
                    <a:p>
                      <a:pPr algn="ctr" fontAlgn="t"/>
                      <a:r>
                        <a:rPr lang="ru-RU" sz="7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700">
                        <a:effectLst/>
                      </a:endParaRPr>
                    </a:p>
                    <a:p>
                      <a:pPr algn="ctr" fontAlgn="t"/>
                      <a:r>
                        <a:rPr lang="ru-RU" sz="700" b="1">
                          <a:effectLst/>
                        </a:rPr>
                        <a:t>единого государственного экзамена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539090"/>
                  </a:ext>
                </a:extLst>
              </a:tr>
              <a:tr h="910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Код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Наименование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Русский язык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Математика</a:t>
                      </a:r>
                      <a:endParaRPr lang="ru-RU" sz="700">
                        <a:effectLst/>
                      </a:endParaRPr>
                    </a:p>
                    <a:p>
                      <a:pPr algn="ctr" fontAlgn="t"/>
                      <a:r>
                        <a:rPr lang="ru-RU" sz="700" b="1">
                          <a:effectLst/>
                        </a:rPr>
                        <a:t>профильного уровня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Физика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Химия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История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Обществознание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349180"/>
                  </a:ext>
                </a:extLst>
              </a:tr>
              <a:tr h="162334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Военный учебно-научный центр Военно-Морского Флота «Военно-морская академия» (г. Санкт-Петербург)</a:t>
                      </a:r>
                      <a:endParaRPr lang="ru-RU" sz="700">
                        <a:effectLst/>
                      </a:endParaRP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784873"/>
                  </a:ext>
                </a:extLst>
              </a:tr>
              <a:tr h="3761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1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09.05.01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831105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11.05.01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Радиоэлектронные системы и комплексы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4089"/>
                  </a:ext>
                </a:extLst>
              </a:tr>
              <a:tr h="4830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26.05.03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Строительство, ремонт и поисково-спасательное обеспечение надводных кораблей и подводных лодок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172438"/>
                  </a:ext>
                </a:extLst>
              </a:tr>
              <a:tr h="3761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26.05.04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Применение и эксплуатация технических систем надводных кораблей и подводных лодок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91608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5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26.05.06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Эксплуатация судовых энергетических установок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57099"/>
                  </a:ext>
                </a:extLst>
              </a:tr>
              <a:tr h="3761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26.05.07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Эксплуатация судового электрооборудования и средств автоматики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731362"/>
                  </a:ext>
                </a:extLst>
              </a:tr>
              <a:tr h="2692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56.05.02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Радиационная, химическая и биологическая защита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434325"/>
                  </a:ext>
                </a:extLst>
              </a:tr>
              <a:tr h="1623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56.05.08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38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30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dirty="0">
                          <a:effectLst/>
                        </a:rPr>
                        <a:t>40</a:t>
                      </a:r>
                    </a:p>
                  </a:txBody>
                  <a:tcPr marL="27716" marR="27716" marT="27716" marB="2771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215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3FC8C7-7771-440A-B40A-CAF0C4062E9D}"/>
              </a:ext>
            </a:extLst>
          </p:cNvPr>
          <p:cNvSpPr txBox="1"/>
          <p:nvPr/>
        </p:nvSpPr>
        <p:spPr>
          <a:xfrm>
            <a:off x="10077476" y="1243932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ЕГЭ 2024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64AB21A-3A38-44C8-88D0-396FA3942716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10885443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28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D47D07E-3D89-4E5A-8C1D-7CCE03B6EF74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Тихоокеанское высшее военно-морское училище имени С. О. Макарова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6BAAAEA2-4954-4D1B-BDF4-FB729034DC84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3F7D583-07BE-4391-9E5D-EB93B2114234}"/>
              </a:ext>
            </a:extLst>
          </p:cNvPr>
          <p:cNvSpPr txBox="1"/>
          <p:nvPr/>
        </p:nvSpPr>
        <p:spPr>
          <a:xfrm>
            <a:off x="24824" y="2207476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300BBB3-B9EE-49DA-9805-2EF54DD51958}"/>
              </a:ext>
            </a:extLst>
          </p:cNvPr>
          <p:cNvSpPr txBox="1"/>
          <p:nvPr/>
        </p:nvSpPr>
        <p:spPr>
          <a:xfrm>
            <a:off x="130305" y="1188080"/>
            <a:ext cx="46625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Радиоэлектронные системы 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Комплексы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Инфокоммуникационные технологии и системы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специальной связи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технических систем надводных кораблей и подводных лодок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A4127E2-6865-406E-AA9F-6BC0D5B20A6F}"/>
              </a:ext>
            </a:extLst>
          </p:cNvPr>
          <p:cNvSpPr txBox="1"/>
          <p:nvPr/>
        </p:nvSpPr>
        <p:spPr>
          <a:xfrm>
            <a:off x="149393" y="2576534"/>
            <a:ext cx="46043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транспортного радиоэлектронного оборудования (по видам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транспорта)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Системы радиосвязи, мобильной связи и телерадиовещания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летательных аппаратов и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двигателей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электрифицированных и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пилотажно-навигационных комплексов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электрооборудования и средств автоматики</a:t>
            </a:r>
          </a:p>
          <a:p>
            <a:pPr algn="l"/>
            <a:endParaRPr lang="ru-RU" sz="1000" b="0" i="0" dirty="0">
              <a:solidFill>
                <a:srgbClr val="000000"/>
              </a:solidFill>
              <a:effectLst/>
              <a:latin typeface="PFAgoraSansPro"/>
            </a:endParaRPr>
          </a:p>
          <a:p>
            <a:pPr algn="l"/>
            <a:endParaRPr lang="ru-RU" sz="1000" b="0" i="0" dirty="0">
              <a:solidFill>
                <a:srgbClr val="000000"/>
              </a:solidFill>
              <a:effectLst/>
              <a:latin typeface="PFAgoraSansPro"/>
            </a:endParaRP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F8611F3C-9DC5-41AF-98D4-B0B2C8B9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42" y="1366825"/>
            <a:ext cx="3146521" cy="23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3B58DE8-B0B1-44A7-B7AB-FEE8C58C4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98797"/>
              </p:ext>
            </p:extLst>
          </p:nvPr>
        </p:nvGraphicFramePr>
        <p:xfrm>
          <a:off x="-1661967" y="4201690"/>
          <a:ext cx="7886698" cy="2578970"/>
        </p:xfrm>
        <a:graphic>
          <a:graphicData uri="http://schemas.openxmlformats.org/drawingml/2006/table">
            <a:tbl>
              <a:tblPr/>
              <a:tblGrid>
                <a:gridCol w="1030244">
                  <a:extLst>
                    <a:ext uri="{9D8B030D-6E8A-4147-A177-3AD203B41FA5}">
                      <a16:colId xmlns:a16="http://schemas.microsoft.com/office/drawing/2014/main" val="351617275"/>
                    </a:ext>
                  </a:extLst>
                </a:gridCol>
                <a:gridCol w="3197311">
                  <a:extLst>
                    <a:ext uri="{9D8B030D-6E8A-4147-A177-3AD203B41FA5}">
                      <a16:colId xmlns:a16="http://schemas.microsoft.com/office/drawing/2014/main" val="228236771"/>
                    </a:ext>
                  </a:extLst>
                </a:gridCol>
                <a:gridCol w="1048007">
                  <a:extLst>
                    <a:ext uri="{9D8B030D-6E8A-4147-A177-3AD203B41FA5}">
                      <a16:colId xmlns:a16="http://schemas.microsoft.com/office/drawing/2014/main" val="986467625"/>
                    </a:ext>
                  </a:extLst>
                </a:gridCol>
                <a:gridCol w="1651943">
                  <a:extLst>
                    <a:ext uri="{9D8B030D-6E8A-4147-A177-3AD203B41FA5}">
                      <a16:colId xmlns:a16="http://schemas.microsoft.com/office/drawing/2014/main" val="1665548475"/>
                    </a:ext>
                  </a:extLst>
                </a:gridCol>
                <a:gridCol w="959193">
                  <a:extLst>
                    <a:ext uri="{9D8B030D-6E8A-4147-A177-3AD203B41FA5}">
                      <a16:colId xmlns:a16="http://schemas.microsoft.com/office/drawing/2014/main" val="4230255774"/>
                    </a:ext>
                  </a:extLst>
                </a:gridCol>
              </a:tblGrid>
              <a:tr h="6425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Специальность подготовки в соответствии</a:t>
                      </a:r>
                      <a:b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</a:t>
                      </a:r>
                      <a:b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и установленное значение минимального количества баллов ЕГЭ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29442"/>
                  </a:ext>
                </a:extLst>
              </a:tr>
              <a:tr h="471486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Код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Математика</a:t>
                      </a:r>
                      <a:br>
                        <a:rPr lang="ru-RU" sz="1200" b="0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профильного уровня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44A74"/>
                          </a:solidFill>
                          <a:effectLst/>
                          <a:latin typeface="PFBulletinSansPro"/>
                        </a:rPr>
                        <a:t>Физика</a:t>
                      </a:r>
                      <a:endParaRPr lang="ru-RU" sz="1200" b="0">
                        <a:solidFill>
                          <a:srgbClr val="044A74"/>
                        </a:solidFill>
                        <a:effectLst/>
                        <a:latin typeface="PFBulletinSansPro"/>
                      </a:endParaRP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98529"/>
                  </a:ext>
                </a:extLst>
              </a:tr>
              <a:tr h="6037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26.05.04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Применение и эксплуатация технических систем надводных кораблей и подводных лодок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34206"/>
                  </a:ext>
                </a:extLst>
              </a:tr>
              <a:tr h="261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11.05.01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Радиоэлектронные системы и комплексы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74193"/>
                  </a:ext>
                </a:extLst>
              </a:tr>
              <a:tr h="4326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11.05.04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Инфокоммуникационные технологии и системы специальной связи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27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549155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E4382792-4EA1-422E-80DC-ABA9496EA454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334AB8E1-588A-4941-AF38-AB18991389D0}"/>
              </a:ext>
            </a:extLst>
          </p:cNvPr>
          <p:cNvSpPr txBox="1"/>
          <p:nvPr/>
        </p:nvSpPr>
        <p:spPr>
          <a:xfrm>
            <a:off x="2690813" y="865909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4437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29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E57D128-A90B-4ACA-8656-35B7321B64B4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Черноморское высшее военно-морское училище имени П. С. Нахимова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A16654D-C6A7-4BF2-8F79-4C2456CDE0F8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C28380A-BDB3-43AA-98AE-FDB508ED2F09}"/>
              </a:ext>
            </a:extLst>
          </p:cNvPr>
          <p:cNvSpPr txBox="1"/>
          <p:nvPr/>
        </p:nvSpPr>
        <p:spPr>
          <a:xfrm>
            <a:off x="0" y="3611465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2F497E68-8983-442D-A15A-7140FF6D6A19}"/>
              </a:ext>
            </a:extLst>
          </p:cNvPr>
          <p:cNvSpPr txBox="1"/>
          <p:nvPr/>
        </p:nvSpPr>
        <p:spPr>
          <a:xfrm>
            <a:off x="130305" y="1188080"/>
            <a:ext cx="46625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Техника и технологии кораблестроения и водного транспорта.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технических систем надводных кораблей и подводных лодок.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Строительство, ремонт и поисково-спасательное обеспечение надводных кораблей и подводных лодок.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Машиностроение.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Робототехника военного и специального назначения.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Информационная безопасность телекоммуникационных систем.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Радиоэлектронные системы и комплексы.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Радиотехника.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Радиотехника (на базе бакалавриата или специалитета).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Судовождение.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судовых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энергетических установок.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2E342667-3DEF-44CD-81DF-995C50081A69}"/>
              </a:ext>
            </a:extLst>
          </p:cNvPr>
          <p:cNvSpPr txBox="1"/>
          <p:nvPr/>
        </p:nvSpPr>
        <p:spPr>
          <a:xfrm>
            <a:off x="157120" y="3965146"/>
            <a:ext cx="4604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Техника и технологии кораблестроения и водного транспорта.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 электрооборудования и средств автоматики.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Электроника, радиотехника и системы связи.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Монтаж, техническое обслуживание и ремонт электронных приборов и устройств.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судовых энергетических установок.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240D7-825C-4E95-A269-86F5FB1BC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891" y="1243932"/>
            <a:ext cx="3149600" cy="2099733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2D59A1-824D-4FE1-913F-FD6C34A7B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488062"/>
              </p:ext>
            </p:extLst>
          </p:nvPr>
        </p:nvGraphicFramePr>
        <p:xfrm>
          <a:off x="-2079630" y="4980809"/>
          <a:ext cx="7741521" cy="4279950"/>
        </p:xfrm>
        <a:graphic>
          <a:graphicData uri="http://schemas.openxmlformats.org/drawingml/2006/table">
            <a:tbl>
              <a:tblPr/>
              <a:tblGrid>
                <a:gridCol w="663309">
                  <a:extLst>
                    <a:ext uri="{9D8B030D-6E8A-4147-A177-3AD203B41FA5}">
                      <a16:colId xmlns:a16="http://schemas.microsoft.com/office/drawing/2014/main" val="2188387512"/>
                    </a:ext>
                  </a:extLst>
                </a:gridCol>
                <a:gridCol w="2766699">
                  <a:extLst>
                    <a:ext uri="{9D8B030D-6E8A-4147-A177-3AD203B41FA5}">
                      <a16:colId xmlns:a16="http://schemas.microsoft.com/office/drawing/2014/main" val="518081074"/>
                    </a:ext>
                  </a:extLst>
                </a:gridCol>
                <a:gridCol w="1391380">
                  <a:extLst>
                    <a:ext uri="{9D8B030D-6E8A-4147-A177-3AD203B41FA5}">
                      <a16:colId xmlns:a16="http://schemas.microsoft.com/office/drawing/2014/main" val="1555639229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514028081"/>
                    </a:ext>
                  </a:extLst>
                </a:gridCol>
                <a:gridCol w="1023891">
                  <a:extLst>
                    <a:ext uri="{9D8B030D-6E8A-4147-A177-3AD203B41FA5}">
                      <a16:colId xmlns:a16="http://schemas.microsoft.com/office/drawing/2014/main" val="3070473777"/>
                    </a:ext>
                  </a:extLst>
                </a:gridCol>
                <a:gridCol w="427660">
                  <a:extLst>
                    <a:ext uri="{9D8B030D-6E8A-4147-A177-3AD203B41FA5}">
                      <a16:colId xmlns:a16="http://schemas.microsoft.com/office/drawing/2014/main" val="360196075"/>
                    </a:ext>
                  </a:extLst>
                </a:gridCol>
              </a:tblGrid>
              <a:tr h="88509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№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п/п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Специальность подготовки в соответствии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100" dirty="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единого государственного экзамена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255942"/>
                  </a:ext>
                </a:extLst>
              </a:tr>
              <a:tr h="5636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Код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профильного уровня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Физика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382543"/>
                  </a:ext>
                </a:extLst>
              </a:tr>
              <a:tr h="7243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1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15.05.02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Робототехника военного и специального назначения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51490"/>
                  </a:ext>
                </a:extLst>
              </a:tr>
              <a:tr h="10458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26.05.03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Строительство, ремонт и поисково-спасательное обеспечение надводных кораблей и подводных лодок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873076"/>
                  </a:ext>
                </a:extLst>
              </a:tr>
              <a:tr h="8850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3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26.05.04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Применение и эксплуатация технических систем надводных кораблей и подводных лодок</a:t>
                      </a: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36</a:t>
                      </a:r>
                      <a:endParaRPr lang="ru-RU" sz="1100" dirty="0">
                        <a:effectLst/>
                      </a:endParaRPr>
                    </a:p>
                  </a:txBody>
                  <a:tcPr marL="42423" marR="42423" marT="42423" marB="42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04822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A0FF08CF-E80B-4C20-B979-034DCB338757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103558263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1B4FE2C2-AABB-48AD-9EF4-AF66FFF3406A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5915066D-83E3-453E-9AD1-5B66273DC915}"/>
              </a:ext>
            </a:extLst>
          </p:cNvPr>
          <p:cNvSpPr txBox="1"/>
          <p:nvPr/>
        </p:nvSpPr>
        <p:spPr>
          <a:xfrm>
            <a:off x="34837" y="18878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7C1D8FE-1365-48FD-8565-56D7FD1AB563}"/>
              </a:ext>
            </a:extLst>
          </p:cNvPr>
          <p:cNvSpPr txBox="1"/>
          <p:nvPr/>
        </p:nvSpPr>
        <p:spPr>
          <a:xfrm>
            <a:off x="0" y="1187573"/>
            <a:ext cx="9714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- управление информационной безопасностью органов управления </a:t>
            </a:r>
          </a:p>
          <a:p>
            <a:r>
              <a:rPr lang="ru-RU" sz="1100" i="0" dirty="0">
                <a:solidFill>
                  <a:srgbClr val="000000"/>
                </a:solidFill>
                <a:effectLst/>
              </a:rPr>
              <a:t>систем и комплексов военного назначения</a:t>
            </a:r>
          </a:p>
          <a:p>
            <a:r>
              <a:rPr lang="ru-RU" sz="1100" dirty="0"/>
              <a:t>- защита информации на объектах информатизации военного назначения</a:t>
            </a:r>
          </a:p>
          <a:p>
            <a:r>
              <a:rPr lang="ru-RU" sz="1100" dirty="0"/>
              <a:t>- информационная безопасность автоматизированных систем*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C3AF550D-3284-474B-965E-4654232736A5}"/>
              </a:ext>
            </a:extLst>
          </p:cNvPr>
          <p:cNvSpPr txBox="1"/>
          <p:nvPr/>
        </p:nvSpPr>
        <p:spPr>
          <a:xfrm>
            <a:off x="9675" y="2195405"/>
            <a:ext cx="38700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- информационные системы и программирование</a:t>
            </a:r>
          </a:p>
          <a:p>
            <a:r>
              <a:rPr lang="ru-RU" sz="1100" dirty="0"/>
              <a:t>- обеспечение информационной безопасности автоматизированных систем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241B8D75-C2B4-4505-B9B5-C8B26398DB53}"/>
              </a:ext>
            </a:extLst>
          </p:cNvPr>
          <p:cNvSpPr txBox="1"/>
          <p:nvPr/>
        </p:nvSpPr>
        <p:spPr>
          <a:xfrm>
            <a:off x="6888479" y="4185920"/>
            <a:ext cx="2098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</a:t>
            </a:r>
          </a:p>
          <a:p>
            <a:r>
              <a:rPr lang="ru-RU" dirty="0"/>
              <a:t>Подано заявлений</a:t>
            </a:r>
          </a:p>
          <a:p>
            <a:r>
              <a:rPr lang="ru-RU" dirty="0"/>
              <a:t>Отобрано</a:t>
            </a:r>
          </a:p>
          <a:p>
            <a:r>
              <a:rPr lang="ru-RU" dirty="0"/>
              <a:t>Направлено ЛЧ</a:t>
            </a:r>
          </a:p>
          <a:p>
            <a:r>
              <a:rPr lang="ru-RU" dirty="0"/>
              <a:t>Поступило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6EFF713-B4A1-4F42-8884-88C17F70D94F}"/>
              </a:ext>
            </a:extLst>
          </p:cNvPr>
          <p:cNvSpPr txBox="1"/>
          <p:nvPr/>
        </p:nvSpPr>
        <p:spPr>
          <a:xfrm>
            <a:off x="1157429" y="99515"/>
            <a:ext cx="7088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Краснодарское высшее военное училище имени генерала армии С. М. Штеменко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FB3D6C4-63FE-4A8B-A320-1A449C4A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62" y="1009604"/>
            <a:ext cx="3992218" cy="249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45F320F-AD4A-4C8B-BE87-67D251CE2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377596"/>
              </p:ext>
            </p:extLst>
          </p:nvPr>
        </p:nvGraphicFramePr>
        <p:xfrm>
          <a:off x="34837" y="3939272"/>
          <a:ext cx="6804000" cy="2246060"/>
        </p:xfrm>
        <a:graphic>
          <a:graphicData uri="http://schemas.openxmlformats.org/drawingml/2006/table">
            <a:tbl>
              <a:tblPr/>
              <a:tblGrid>
                <a:gridCol w="2405120">
                  <a:extLst>
                    <a:ext uri="{9D8B030D-6E8A-4147-A177-3AD203B41FA5}">
                      <a16:colId xmlns:a16="http://schemas.microsoft.com/office/drawing/2014/main" val="713180651"/>
                    </a:ext>
                  </a:extLst>
                </a:gridCol>
                <a:gridCol w="1595491">
                  <a:extLst>
                    <a:ext uri="{9D8B030D-6E8A-4147-A177-3AD203B41FA5}">
                      <a16:colId xmlns:a16="http://schemas.microsoft.com/office/drawing/2014/main" val="3078434744"/>
                    </a:ext>
                  </a:extLst>
                </a:gridCol>
                <a:gridCol w="1653229">
                  <a:extLst>
                    <a:ext uri="{9D8B030D-6E8A-4147-A177-3AD203B41FA5}">
                      <a16:colId xmlns:a16="http://schemas.microsoft.com/office/drawing/2014/main" val="1199697013"/>
                    </a:ext>
                  </a:extLst>
                </a:gridCol>
                <a:gridCol w="1150160">
                  <a:extLst>
                    <a:ext uri="{9D8B030D-6E8A-4147-A177-3AD203B41FA5}">
                      <a16:colId xmlns:a16="http://schemas.microsoft.com/office/drawing/2014/main" val="2124205171"/>
                    </a:ext>
                  </a:extLst>
                </a:gridCol>
              </a:tblGrid>
              <a:tr h="8094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Код специальности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Наименование специальности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dirty="0">
                          <a:effectLst/>
                        </a:rPr>
                        <a:t>Наименование общеобразовательных предметов и дополнительных вступительных испытаний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Минимальное количество баллов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09566"/>
                  </a:ext>
                </a:extLst>
              </a:tr>
              <a:tr h="20427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56.05.06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Защита информации на объектах информатизации военного назначения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Русский язык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45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991596"/>
                  </a:ext>
                </a:extLst>
              </a:tr>
              <a:tr h="355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Математика профильного уровня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39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330375"/>
                  </a:ext>
                </a:extLst>
              </a:tr>
              <a:tr h="204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Физика / Информатика</a:t>
                      </a:r>
                      <a:r>
                        <a:rPr lang="ru-RU" sz="1000" baseline="30000">
                          <a:effectLst/>
                        </a:rPr>
                        <a:t>*</a:t>
                      </a:r>
                      <a:endParaRPr lang="ru-RU" sz="1000">
                        <a:effectLst/>
                      </a:endParaRP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39 / 40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891"/>
                  </a:ext>
                </a:extLst>
              </a:tr>
              <a:tr h="658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Дополнительное вступительное испытание профессиональной направленности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dirty="0">
                          <a:effectLst/>
                        </a:rPr>
                        <a:t>60</a:t>
                      </a:r>
                    </a:p>
                  </a:txBody>
                  <a:tcPr marL="26486" marR="26486" marT="26486" marB="264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06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004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30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FAC5AAB-0CAA-4814-8F50-45EDBF5BE923}"/>
              </a:ext>
            </a:extLst>
          </p:cNvPr>
          <p:cNvSpPr txBox="1"/>
          <p:nvPr/>
        </p:nvSpPr>
        <p:spPr>
          <a:xfrm>
            <a:off x="1134805" y="99515"/>
            <a:ext cx="6874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Ракетных войск стратегического назначения имени Петра Великого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BC534A8-A21C-4E45-BD82-A60F80038F51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B831170-F2EF-40E8-A307-3C363A2F99DB}"/>
              </a:ext>
            </a:extLst>
          </p:cNvPr>
          <p:cNvSpPr txBox="1"/>
          <p:nvPr/>
        </p:nvSpPr>
        <p:spPr>
          <a:xfrm>
            <a:off x="-530" y="4508791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2898EADF-1436-4CA4-886C-B3468D0ED46F}"/>
              </a:ext>
            </a:extLst>
          </p:cNvPr>
          <p:cNvSpPr txBox="1"/>
          <p:nvPr/>
        </p:nvSpPr>
        <p:spPr>
          <a:xfrm>
            <a:off x="130305" y="1188080"/>
            <a:ext cx="4662529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автоматизированных систем специального назначения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средств и систем специального мониторинга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Тепло- и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PFAgoraSansPro"/>
              </a:rPr>
              <a:t>электрообеспечение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 специальных технических систем и объектов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Электроника и автоматика физических установок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Проектирование, производство и эксплуатация ракет и ракетно-космических комплексов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Испытание летательных аппаратов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Навигационно-баллистическое обеспечение применения космической техники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Системы управления летательными  аппаратами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Робототехника военного и специального назначения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информационной безопасностью органов управления систем и комплексов военного назначения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F90BCBD-7E7A-4B55-B484-C30B0357CE95}"/>
              </a:ext>
            </a:extLst>
          </p:cNvPr>
          <p:cNvSpPr txBox="1"/>
          <p:nvPr/>
        </p:nvSpPr>
        <p:spPr>
          <a:xfrm>
            <a:off x="130305" y="4803958"/>
            <a:ext cx="4604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Техника и технологии кораблестроения и водного транспорта.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 электрооборудования и средств автоматики.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Электроника, радиотехника и системы связи.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Монтаж, техническое обслуживание и ремонт электронных приборов и устройств.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судовых энергетических установок.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5F98481-B042-4075-8C73-C0494364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78" y="1475016"/>
            <a:ext cx="3776677" cy="18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8E68E0A-EF65-469E-BB2D-F6CC2DADA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599929"/>
              </p:ext>
            </p:extLst>
          </p:nvPr>
        </p:nvGraphicFramePr>
        <p:xfrm>
          <a:off x="9239467" y="666828"/>
          <a:ext cx="5904001" cy="5634146"/>
        </p:xfrm>
        <a:graphic>
          <a:graphicData uri="http://schemas.openxmlformats.org/drawingml/2006/table">
            <a:tbl>
              <a:tblPr/>
              <a:tblGrid>
                <a:gridCol w="439657">
                  <a:extLst>
                    <a:ext uri="{9D8B030D-6E8A-4147-A177-3AD203B41FA5}">
                      <a16:colId xmlns:a16="http://schemas.microsoft.com/office/drawing/2014/main" val="1880074739"/>
                    </a:ext>
                  </a:extLst>
                </a:gridCol>
                <a:gridCol w="1771191">
                  <a:extLst>
                    <a:ext uri="{9D8B030D-6E8A-4147-A177-3AD203B41FA5}">
                      <a16:colId xmlns:a16="http://schemas.microsoft.com/office/drawing/2014/main" val="1496331545"/>
                    </a:ext>
                  </a:extLst>
                </a:gridCol>
                <a:gridCol w="1771191">
                  <a:extLst>
                    <a:ext uri="{9D8B030D-6E8A-4147-A177-3AD203B41FA5}">
                      <a16:colId xmlns:a16="http://schemas.microsoft.com/office/drawing/2014/main" val="1538677977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459986895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3647612840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3567056409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3658981860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3034775569"/>
                    </a:ext>
                  </a:extLst>
                </a:gridCol>
                <a:gridCol w="320327">
                  <a:extLst>
                    <a:ext uri="{9D8B030D-6E8A-4147-A177-3AD203B41FA5}">
                      <a16:colId xmlns:a16="http://schemas.microsoft.com/office/drawing/2014/main" val="2749504734"/>
                    </a:ext>
                  </a:extLst>
                </a:gridCol>
              </a:tblGrid>
              <a:tr h="45656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№ п/п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Специальность подготовки</a:t>
                      </a:r>
                    </a:p>
                    <a:p>
                      <a:pPr algn="ctr" fontAlgn="t"/>
                      <a:r>
                        <a:rPr lang="ru-RU" sz="900">
                          <a:effectLst/>
                        </a:rPr>
                        <a:t>в соответствии с ФГОС ВО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Наименование общеобразовательного предмета и значение минимального количества баллов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110765"/>
                  </a:ext>
                </a:extLst>
              </a:tr>
              <a:tr h="1134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Код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Наименование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Русский язык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Математика профильного уровня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Физика *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Информатика      и  ИКТ *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История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Обществознание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71565"/>
                  </a:ext>
                </a:extLst>
              </a:tr>
              <a:tr h="185419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ru-RU" sz="900" b="1">
                          <a:effectLst/>
                        </a:rPr>
                        <a:t>Военная академия РВСН имени Петра Великого (г. Балашиха Московской области)</a:t>
                      </a:r>
                      <a:endParaRPr lang="ru-RU" sz="900">
                        <a:effectLst/>
                      </a:endParaRP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776825"/>
                  </a:ext>
                </a:extLst>
              </a:tr>
              <a:tr h="456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09.05.01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779053"/>
                  </a:ext>
                </a:extLst>
              </a:tr>
              <a:tr h="456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11.05.03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Применение и эксплуатация средств и систем специального мониторинга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762306"/>
                  </a:ext>
                </a:extLst>
              </a:tr>
              <a:tr h="456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13.05.01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95307"/>
                  </a:ext>
                </a:extLst>
              </a:tr>
              <a:tr h="3209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14.05.04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Электроника и автоматика физических установок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79699"/>
                  </a:ext>
                </a:extLst>
              </a:tr>
              <a:tr h="3209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5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15.05.02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Робототехника военного и специального назначения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38053"/>
                  </a:ext>
                </a:extLst>
              </a:tr>
              <a:tr h="456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6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24.05.01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Проектирование, производство и эксплуатация ракет и ракетно-космических комплексов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322942"/>
                  </a:ext>
                </a:extLst>
              </a:tr>
              <a:tr h="2283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7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24.05.03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Испытание летательных аппаратов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618232"/>
                  </a:ext>
                </a:extLst>
              </a:tr>
              <a:tr h="456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8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24.05.04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Навигационно-баллистическое обеспечение применения космической техники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308123"/>
                  </a:ext>
                </a:extLst>
              </a:tr>
              <a:tr h="3209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9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24.05.06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Системы управления летательными аппаратами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91441"/>
                  </a:ext>
                </a:extLst>
              </a:tr>
              <a:tr h="1854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10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56.05.08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40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 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</a:rPr>
                        <a:t>35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>
                          <a:effectLst/>
                        </a:rPr>
                        <a:t>45</a:t>
                      </a:r>
                    </a:p>
                  </a:txBody>
                  <a:tcPr marL="25215" marR="25215" marT="25215" marB="2521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0860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B4F13DEC-FB64-414C-AE71-9EAFD34B721B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15506625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31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10FB9DC-D30B-4C4C-882D-EA03B5E3E949}"/>
              </a:ext>
            </a:extLst>
          </p:cNvPr>
          <p:cNvSpPr txBox="1"/>
          <p:nvPr/>
        </p:nvSpPr>
        <p:spPr>
          <a:xfrm>
            <a:off x="1134805" y="-30114"/>
            <a:ext cx="6874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Рязанское гвардейское высшее воздушно-десантное ордена Суворова дважды Краснознамённое командное училище имени генерала армии В. Ф. Маргелова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C59E88E3-1CD0-4441-9AB3-DFA588A49A2A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1BADA2-380F-4602-90D4-C8667D61B27A}"/>
              </a:ext>
            </a:extLst>
          </p:cNvPr>
          <p:cNvSpPr txBox="1"/>
          <p:nvPr/>
        </p:nvSpPr>
        <p:spPr>
          <a:xfrm>
            <a:off x="34837" y="22698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62D09611-DCDB-49DB-BA25-C49493903FD1}"/>
              </a:ext>
            </a:extLst>
          </p:cNvPr>
          <p:cNvSpPr txBox="1"/>
          <p:nvPr/>
        </p:nvSpPr>
        <p:spPr>
          <a:xfrm>
            <a:off x="130305" y="1188080"/>
            <a:ext cx="466252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Перевод и переводоведение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Инфокоммуникационные технологии и системы специальной связи по военной специальности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Наземные и транспортно-технологические средства</a:t>
            </a:r>
          </a:p>
          <a:p>
            <a:pPr algn="l"/>
            <a:endParaRPr lang="ru-RU" sz="1100" b="0" i="0" dirty="0">
              <a:solidFill>
                <a:srgbClr val="000000"/>
              </a:solidFill>
              <a:effectLst/>
              <a:latin typeface="PFAgoraSansPro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0C553186-E8A9-4CE2-9BE7-259A813053D5}"/>
              </a:ext>
            </a:extLst>
          </p:cNvPr>
          <p:cNvSpPr txBox="1"/>
          <p:nvPr/>
        </p:nvSpPr>
        <p:spPr>
          <a:xfrm>
            <a:off x="130305" y="2639195"/>
            <a:ext cx="4604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Инфокоммуникационные сети и системы связи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Системы радиосвязи, мобильной связи и телерадиовещания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Техническое обслуживание и ремонт двигателей, систем и агрегатов автомобилей</a:t>
            </a: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беспилотных авиационных систем</a:t>
            </a:r>
            <a:endParaRPr lang="ru-RU" sz="10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000" b="0" i="0" dirty="0">
                <a:solidFill>
                  <a:srgbClr val="000000"/>
                </a:solidFill>
                <a:effectLst/>
                <a:latin typeface="PFAgoraSansPro"/>
              </a:rPr>
              <a:t>Радиосвязь, радиовещание и телевидение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1267E3A4-9316-4A6C-AAAD-590AF8057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03" y="1133647"/>
            <a:ext cx="3785754" cy="25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AEBA552-5218-42BA-8653-B51C6B214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78038"/>
              </p:ext>
            </p:extLst>
          </p:nvPr>
        </p:nvGraphicFramePr>
        <p:xfrm>
          <a:off x="-1698083" y="3990247"/>
          <a:ext cx="6983999" cy="4522692"/>
        </p:xfrm>
        <a:graphic>
          <a:graphicData uri="http://schemas.openxmlformats.org/drawingml/2006/table">
            <a:tbl>
              <a:tblPr/>
              <a:tblGrid>
                <a:gridCol w="500739">
                  <a:extLst>
                    <a:ext uri="{9D8B030D-6E8A-4147-A177-3AD203B41FA5}">
                      <a16:colId xmlns:a16="http://schemas.microsoft.com/office/drawing/2014/main" val="689359266"/>
                    </a:ext>
                  </a:extLst>
                </a:gridCol>
                <a:gridCol w="2088609">
                  <a:extLst>
                    <a:ext uri="{9D8B030D-6E8A-4147-A177-3AD203B41FA5}">
                      <a16:colId xmlns:a16="http://schemas.microsoft.com/office/drawing/2014/main" val="4227138469"/>
                    </a:ext>
                  </a:extLst>
                </a:gridCol>
                <a:gridCol w="2088609">
                  <a:extLst>
                    <a:ext uri="{9D8B030D-6E8A-4147-A177-3AD203B41FA5}">
                      <a16:colId xmlns:a16="http://schemas.microsoft.com/office/drawing/2014/main" val="2558823678"/>
                    </a:ext>
                  </a:extLst>
                </a:gridCol>
                <a:gridCol w="421676">
                  <a:extLst>
                    <a:ext uri="{9D8B030D-6E8A-4147-A177-3AD203B41FA5}">
                      <a16:colId xmlns:a16="http://schemas.microsoft.com/office/drawing/2014/main" val="2706393245"/>
                    </a:ext>
                  </a:extLst>
                </a:gridCol>
                <a:gridCol w="421676">
                  <a:extLst>
                    <a:ext uri="{9D8B030D-6E8A-4147-A177-3AD203B41FA5}">
                      <a16:colId xmlns:a16="http://schemas.microsoft.com/office/drawing/2014/main" val="2490863974"/>
                    </a:ext>
                  </a:extLst>
                </a:gridCol>
                <a:gridCol w="375556">
                  <a:extLst>
                    <a:ext uri="{9D8B030D-6E8A-4147-A177-3AD203B41FA5}">
                      <a16:colId xmlns:a16="http://schemas.microsoft.com/office/drawing/2014/main" val="4203799351"/>
                    </a:ext>
                  </a:extLst>
                </a:gridCol>
                <a:gridCol w="375556">
                  <a:extLst>
                    <a:ext uri="{9D8B030D-6E8A-4147-A177-3AD203B41FA5}">
                      <a16:colId xmlns:a16="http://schemas.microsoft.com/office/drawing/2014/main" val="3467422230"/>
                    </a:ext>
                  </a:extLst>
                </a:gridCol>
                <a:gridCol w="355789">
                  <a:extLst>
                    <a:ext uri="{9D8B030D-6E8A-4147-A177-3AD203B41FA5}">
                      <a16:colId xmlns:a16="http://schemas.microsoft.com/office/drawing/2014/main" val="2123758091"/>
                    </a:ext>
                  </a:extLst>
                </a:gridCol>
                <a:gridCol w="355789">
                  <a:extLst>
                    <a:ext uri="{9D8B030D-6E8A-4147-A177-3AD203B41FA5}">
                      <a16:colId xmlns:a16="http://schemas.microsoft.com/office/drawing/2014/main" val="3349623483"/>
                    </a:ext>
                  </a:extLst>
                </a:gridCol>
              </a:tblGrid>
              <a:tr h="8947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№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п/п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Специальность подготовки в соответствии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единого государственного экзамена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531261"/>
                  </a:ext>
                </a:extLst>
              </a:tr>
              <a:tr h="1383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Код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профильного уровня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Физика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История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Обществознание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Иностранный язык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10726"/>
                  </a:ext>
                </a:extLst>
              </a:tr>
              <a:tr h="5692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1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11.05.04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Инфокоммуникационные технологии и системы специальной связи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419830"/>
                  </a:ext>
                </a:extLst>
              </a:tr>
              <a:tr h="2436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45.05.01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Перевод и переводоведение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32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22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263531"/>
                  </a:ext>
                </a:extLst>
              </a:tr>
              <a:tr h="10575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3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56.05.04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42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35081"/>
                  </a:ext>
                </a:extLst>
              </a:tr>
              <a:tr h="2436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56.05.08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32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42</a:t>
                      </a:r>
                      <a:endParaRPr lang="ru-RU" sz="110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</a:txBody>
                  <a:tcPr marL="41611" marR="41611" marT="41611" marB="41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419515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4FD0ABD8-F141-4E44-B927-37A276380905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52921245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32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F8446BB4-530D-495E-B269-3B938FB3F6A9}"/>
              </a:ext>
            </a:extLst>
          </p:cNvPr>
          <p:cNvSpPr txBox="1"/>
          <p:nvPr/>
        </p:nvSpPr>
        <p:spPr>
          <a:xfrm>
            <a:off x="-873675" y="79319"/>
            <a:ext cx="11333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Военно-инженерная ордена Кутузова академия имени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генерал-лейтенанта инженерных войск Д. М. Карбышева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1635183-F422-4065-B283-371D5CFB619F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6EDC7312-8258-401C-91BF-84EC5E53ED86}"/>
              </a:ext>
            </a:extLst>
          </p:cNvPr>
          <p:cNvSpPr txBox="1"/>
          <p:nvPr/>
        </p:nvSpPr>
        <p:spPr>
          <a:xfrm>
            <a:off x="34837" y="22698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89D0487-9512-436A-91F5-41753CEDEA4E}"/>
              </a:ext>
            </a:extLst>
          </p:cNvPr>
          <p:cNvSpPr txBox="1"/>
          <p:nvPr/>
        </p:nvSpPr>
        <p:spPr>
          <a:xfrm>
            <a:off x="130305" y="1188080"/>
            <a:ext cx="4662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боевым обеспечением войск (сил)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351129FB-0E65-4167-AE5F-4E27D49A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249213"/>
            <a:ext cx="2708145" cy="24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188FBB-1611-4BFD-9F82-EBF7814D5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9168"/>
              </p:ext>
            </p:extLst>
          </p:nvPr>
        </p:nvGraphicFramePr>
        <p:xfrm>
          <a:off x="-1130582" y="4322103"/>
          <a:ext cx="7452000" cy="1204962"/>
        </p:xfrm>
        <a:graphic>
          <a:graphicData uri="http://schemas.openxmlformats.org/drawingml/2006/table">
            <a:tbl>
              <a:tblPr/>
              <a:tblGrid>
                <a:gridCol w="2312694">
                  <a:extLst>
                    <a:ext uri="{9D8B030D-6E8A-4147-A177-3AD203B41FA5}">
                      <a16:colId xmlns:a16="http://schemas.microsoft.com/office/drawing/2014/main" val="1921565247"/>
                    </a:ext>
                  </a:extLst>
                </a:gridCol>
                <a:gridCol w="1413306">
                  <a:extLst>
                    <a:ext uri="{9D8B030D-6E8A-4147-A177-3AD203B41FA5}">
                      <a16:colId xmlns:a16="http://schemas.microsoft.com/office/drawing/2014/main" val="971612546"/>
                    </a:ext>
                  </a:extLst>
                </a:gridCol>
                <a:gridCol w="1413306">
                  <a:extLst>
                    <a:ext uri="{9D8B030D-6E8A-4147-A177-3AD203B41FA5}">
                      <a16:colId xmlns:a16="http://schemas.microsoft.com/office/drawing/2014/main" val="42295915"/>
                    </a:ext>
                  </a:extLst>
                </a:gridCol>
                <a:gridCol w="1214750">
                  <a:extLst>
                    <a:ext uri="{9D8B030D-6E8A-4147-A177-3AD203B41FA5}">
                      <a16:colId xmlns:a16="http://schemas.microsoft.com/office/drawing/2014/main" val="646274520"/>
                    </a:ext>
                  </a:extLst>
                </a:gridCol>
                <a:gridCol w="1097944">
                  <a:extLst>
                    <a:ext uri="{9D8B030D-6E8A-4147-A177-3AD203B41FA5}">
                      <a16:colId xmlns:a16="http://schemas.microsoft.com/office/drawing/2014/main" val="399601634"/>
                    </a:ext>
                  </a:extLst>
                </a:gridCol>
              </a:tblGrid>
              <a:tr h="41463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Код и наименование специальности подготовки в соответствии с ФГОС ВО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Наименование общеобразовательного предмета и значение минимального количества баллов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249984"/>
                  </a:ext>
                </a:extLst>
              </a:tr>
              <a:tr h="250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Русский язык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Обществознание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История*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Литература*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618400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56.05.08</a:t>
                      </a:r>
                    </a:p>
                    <a:p>
                      <a:pPr algn="ctr" fontAlgn="t"/>
                      <a:r>
                        <a:rPr lang="ru-RU" sz="12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40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45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35*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40*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77900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26EAEEC3-5EC1-47F1-BB1E-F72407602A79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1B418F97-E87B-4AF6-9A54-8BDB34700E20}"/>
              </a:ext>
            </a:extLst>
          </p:cNvPr>
          <p:cNvSpPr txBox="1"/>
          <p:nvPr/>
        </p:nvSpPr>
        <p:spPr>
          <a:xfrm>
            <a:off x="34837" y="3028676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233E106F-7EBD-4E16-B1E9-29D16EE02C5D}"/>
              </a:ext>
            </a:extLst>
          </p:cNvPr>
          <p:cNvSpPr txBox="1"/>
          <p:nvPr/>
        </p:nvSpPr>
        <p:spPr>
          <a:xfrm>
            <a:off x="130305" y="2598131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289825695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33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0F235464-9064-49C2-BCBB-FB985955BDEE}"/>
              </a:ext>
            </a:extLst>
          </p:cNvPr>
          <p:cNvSpPr txBox="1"/>
          <p:nvPr/>
        </p:nvSpPr>
        <p:spPr>
          <a:xfrm>
            <a:off x="3126825" y="-47189"/>
            <a:ext cx="2645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Донецкое высшее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общевойсковое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командное училище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79CE19ED-357E-44AE-AB40-381BA67ADFD3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F9C242FE-58C6-4187-B559-3ED52064DB2A}"/>
              </a:ext>
            </a:extLst>
          </p:cNvPr>
          <p:cNvSpPr txBox="1"/>
          <p:nvPr/>
        </p:nvSpPr>
        <p:spPr>
          <a:xfrm>
            <a:off x="34837" y="22698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8EAB8097-ECDD-4BAE-A3C4-FB136A749373}"/>
              </a:ext>
            </a:extLst>
          </p:cNvPr>
          <p:cNvSpPr txBox="1"/>
          <p:nvPr/>
        </p:nvSpPr>
        <p:spPr>
          <a:xfrm>
            <a:off x="130305" y="1188080"/>
            <a:ext cx="46625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1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 - мотострелковых подразделений</a:t>
            </a:r>
          </a:p>
          <a:p>
            <a:pPr algn="l"/>
            <a:r>
              <a:rPr lang="ru-RU" sz="1100" b="0" i="1" dirty="0">
                <a:solidFill>
                  <a:srgbClr val="000000"/>
                </a:solidFill>
                <a:effectLst/>
                <a:latin typeface="PFAgoraSansPro"/>
              </a:rPr>
              <a:t>Управление персоналом - танковых подразделений</a:t>
            </a:r>
          </a:p>
          <a:p>
            <a:pPr algn="l"/>
            <a:r>
              <a:rPr lang="ru-RU" sz="1100" b="0" i="1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 </a:t>
            </a:r>
            <a:endParaRPr lang="ru-RU" sz="1100" b="0" i="0" dirty="0">
              <a:solidFill>
                <a:srgbClr val="000000"/>
              </a:solidFill>
              <a:effectLst/>
              <a:latin typeface="PFAgoraSansPr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1B93D2-1151-4384-A681-C52BCB4DB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754" y="1416915"/>
            <a:ext cx="3743325" cy="2135897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DE15044-3B26-48C9-932A-D8414DC5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739524"/>
              </p:ext>
            </p:extLst>
          </p:nvPr>
        </p:nvGraphicFramePr>
        <p:xfrm>
          <a:off x="-789032" y="3018463"/>
          <a:ext cx="6984000" cy="4464160"/>
        </p:xfrm>
        <a:graphic>
          <a:graphicData uri="http://schemas.openxmlformats.org/drawingml/2006/table">
            <a:tbl>
              <a:tblPr/>
              <a:tblGrid>
                <a:gridCol w="544394">
                  <a:extLst>
                    <a:ext uri="{9D8B030D-6E8A-4147-A177-3AD203B41FA5}">
                      <a16:colId xmlns:a16="http://schemas.microsoft.com/office/drawing/2014/main" val="2135895115"/>
                    </a:ext>
                  </a:extLst>
                </a:gridCol>
                <a:gridCol w="2270695">
                  <a:extLst>
                    <a:ext uri="{9D8B030D-6E8A-4147-A177-3AD203B41FA5}">
                      <a16:colId xmlns:a16="http://schemas.microsoft.com/office/drawing/2014/main" val="3046801258"/>
                    </a:ext>
                  </a:extLst>
                </a:gridCol>
                <a:gridCol w="315174">
                  <a:extLst>
                    <a:ext uri="{9D8B030D-6E8A-4147-A177-3AD203B41FA5}">
                      <a16:colId xmlns:a16="http://schemas.microsoft.com/office/drawing/2014/main" val="3520591096"/>
                    </a:ext>
                  </a:extLst>
                </a:gridCol>
                <a:gridCol w="458437">
                  <a:extLst>
                    <a:ext uri="{9D8B030D-6E8A-4147-A177-3AD203B41FA5}">
                      <a16:colId xmlns:a16="http://schemas.microsoft.com/office/drawing/2014/main" val="3074603605"/>
                    </a:ext>
                  </a:extLst>
                </a:gridCol>
                <a:gridCol w="350992">
                  <a:extLst>
                    <a:ext uri="{9D8B030D-6E8A-4147-A177-3AD203B41FA5}">
                      <a16:colId xmlns:a16="http://schemas.microsoft.com/office/drawing/2014/main" val="9007505"/>
                    </a:ext>
                  </a:extLst>
                </a:gridCol>
                <a:gridCol w="322337">
                  <a:extLst>
                    <a:ext uri="{9D8B030D-6E8A-4147-A177-3AD203B41FA5}">
                      <a16:colId xmlns:a16="http://schemas.microsoft.com/office/drawing/2014/main" val="846551902"/>
                    </a:ext>
                  </a:extLst>
                </a:gridCol>
                <a:gridCol w="608863">
                  <a:extLst>
                    <a:ext uri="{9D8B030D-6E8A-4147-A177-3AD203B41FA5}">
                      <a16:colId xmlns:a16="http://schemas.microsoft.com/office/drawing/2014/main" val="1905974908"/>
                    </a:ext>
                  </a:extLst>
                </a:gridCol>
                <a:gridCol w="336666">
                  <a:extLst>
                    <a:ext uri="{9D8B030D-6E8A-4147-A177-3AD203B41FA5}">
                      <a16:colId xmlns:a16="http://schemas.microsoft.com/office/drawing/2014/main" val="3139924709"/>
                    </a:ext>
                  </a:extLst>
                </a:gridCol>
                <a:gridCol w="408294">
                  <a:extLst>
                    <a:ext uri="{9D8B030D-6E8A-4147-A177-3AD203B41FA5}">
                      <a16:colId xmlns:a16="http://schemas.microsoft.com/office/drawing/2014/main" val="2306853453"/>
                    </a:ext>
                  </a:extLst>
                </a:gridCol>
                <a:gridCol w="336666">
                  <a:extLst>
                    <a:ext uri="{9D8B030D-6E8A-4147-A177-3AD203B41FA5}">
                      <a16:colId xmlns:a16="http://schemas.microsoft.com/office/drawing/2014/main" val="2790779649"/>
                    </a:ext>
                  </a:extLst>
                </a:gridCol>
                <a:gridCol w="336666">
                  <a:extLst>
                    <a:ext uri="{9D8B030D-6E8A-4147-A177-3AD203B41FA5}">
                      <a16:colId xmlns:a16="http://schemas.microsoft.com/office/drawing/2014/main" val="3896721406"/>
                    </a:ext>
                  </a:extLst>
                </a:gridCol>
                <a:gridCol w="308011">
                  <a:extLst>
                    <a:ext uri="{9D8B030D-6E8A-4147-A177-3AD203B41FA5}">
                      <a16:colId xmlns:a16="http://schemas.microsoft.com/office/drawing/2014/main" val="2928543157"/>
                    </a:ext>
                  </a:extLst>
                </a:gridCol>
                <a:gridCol w="386805">
                  <a:extLst>
                    <a:ext uri="{9D8B030D-6E8A-4147-A177-3AD203B41FA5}">
                      <a16:colId xmlns:a16="http://schemas.microsoft.com/office/drawing/2014/main" val="2386894307"/>
                    </a:ext>
                  </a:extLst>
                </a:gridCol>
              </a:tblGrid>
              <a:tr h="743795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Специальность подготовки в соответствии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единого государственного экзамена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04807"/>
                  </a:ext>
                </a:extLst>
              </a:tr>
              <a:tr h="1894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Код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>
                          <a:effectLst/>
                        </a:rPr>
                        <a:t>Наименование</a:t>
                      </a:r>
                      <a:endParaRPr lang="ru-RU" sz="1100" dirty="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профильного уровня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Физика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Химия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Информатика</a:t>
                      </a:r>
                      <a:endParaRPr lang="ru-RU" sz="1100">
                        <a:effectLst/>
                      </a:endParaRPr>
                    </a:p>
                    <a:p>
                      <a:pPr algn="ctr" fontAlgn="t"/>
                      <a:r>
                        <a:rPr lang="ru-RU" sz="1100" b="1">
                          <a:effectLst/>
                        </a:rPr>
                        <a:t>и информационно-коммуникационные технологии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Биология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История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География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Обществознание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Литература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Иностранный язык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78481"/>
                  </a:ext>
                </a:extLst>
              </a:tr>
              <a:tr h="250768"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Донецкое высшее общевойсковое командное училище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638431"/>
                  </a:ext>
                </a:extLst>
              </a:tr>
              <a:tr h="908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>
                          <a:effectLst/>
                        </a:rPr>
                        <a:t>56.05.04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36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>
                          <a:effectLst/>
                        </a:rPr>
                        <a:t>27</a:t>
                      </a:r>
                      <a:endParaRPr lang="ru-RU" sz="1100">
                        <a:effectLst/>
                      </a:endParaRP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42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289069"/>
                  </a:ext>
                </a:extLst>
              </a:tr>
              <a:tr h="4151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>
                          <a:effectLst/>
                        </a:rPr>
                        <a:t>56.05.08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>
                          <a:effectLst/>
                        </a:rPr>
                        <a:t>Военно-политическая работа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36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32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42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</a:txBody>
                  <a:tcPr marL="44080" marR="44080" marT="44080" marB="44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66301"/>
                  </a:ext>
                </a:extLst>
              </a:tr>
            </a:tbl>
          </a:graphicData>
        </a:graphic>
      </p:graphicFrame>
      <p:sp>
        <p:nvSpPr>
          <p:cNvPr id="267" name="TextBox 266">
            <a:extLst>
              <a:ext uri="{FF2B5EF4-FFF2-40B4-BE49-F238E27FC236}">
                <a16:creationId xmlns:a16="http://schemas.microsoft.com/office/drawing/2014/main" id="{00790190-0715-4703-8378-891E769DF9C9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23399D04-3B9D-4F58-B09A-B989DB4F9A76}"/>
              </a:ext>
            </a:extLst>
          </p:cNvPr>
          <p:cNvSpPr txBox="1"/>
          <p:nvPr/>
        </p:nvSpPr>
        <p:spPr>
          <a:xfrm>
            <a:off x="130305" y="2639195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257607391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34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B3111E4-1BEC-4956-A9BF-CD758C21EB24}"/>
              </a:ext>
            </a:extLst>
          </p:cNvPr>
          <p:cNvSpPr txBox="1"/>
          <p:nvPr/>
        </p:nvSpPr>
        <p:spPr>
          <a:xfrm>
            <a:off x="1801536" y="-276335"/>
            <a:ext cx="55409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Балтийское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высшее военно-морское училище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имени адмирала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Ф.Ф.Ушакова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0C1A3DC-CA0F-436A-B4B5-8CFA7B7E41B2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B96A26C-CF06-408E-A88F-58500CF286F4}"/>
              </a:ext>
            </a:extLst>
          </p:cNvPr>
          <p:cNvSpPr txBox="1"/>
          <p:nvPr/>
        </p:nvSpPr>
        <p:spPr>
          <a:xfrm>
            <a:off x="34837" y="22698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619A6F2-5B19-4632-9B5D-8B66CD297562}"/>
              </a:ext>
            </a:extLst>
          </p:cNvPr>
          <p:cNvSpPr txBox="1"/>
          <p:nvPr/>
        </p:nvSpPr>
        <p:spPr>
          <a:xfrm>
            <a:off x="130305" y="1188080"/>
            <a:ext cx="46625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Электроника, радиотехника и системы связи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радиотехнические системы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Инфокоммуникационные технологии и системы специальной связи</a:t>
            </a: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Техника и технологии кораблестроения и водного транспорта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и эксплуатация технических систем надводных кораблей и подводных лодок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0F6F6-FA50-4C76-8D89-165C20AFA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725" y="1188080"/>
            <a:ext cx="3420037" cy="2518538"/>
          </a:xfrm>
          <a:prstGeom prst="rect">
            <a:avLst/>
          </a:prstGeom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9D9D157A-42C4-4671-8D0F-CE179BA76B75}"/>
              </a:ext>
            </a:extLst>
          </p:cNvPr>
          <p:cNvSpPr txBox="1"/>
          <p:nvPr/>
        </p:nvSpPr>
        <p:spPr>
          <a:xfrm>
            <a:off x="130305" y="2642083"/>
            <a:ext cx="460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</a:rPr>
              <a:t>Электроника, радиотехника и системы связи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Системы радиосвязи, мобильной связи и телерадиовещания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Техника и технологии кораблестроения и водного транспорта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судового электрооборудования и средств автоматики</a:t>
            </a:r>
            <a:endParaRPr lang="ru-RU" sz="11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17BBDCC-0B8C-45B4-9E70-3D0214690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98257"/>
              </p:ext>
            </p:extLst>
          </p:nvPr>
        </p:nvGraphicFramePr>
        <p:xfrm>
          <a:off x="-1661968" y="3777735"/>
          <a:ext cx="7886700" cy="3593230"/>
        </p:xfrm>
        <a:graphic>
          <a:graphicData uri="http://schemas.openxmlformats.org/drawingml/2006/table">
            <a:tbl>
              <a:tblPr/>
              <a:tblGrid>
                <a:gridCol w="621572">
                  <a:extLst>
                    <a:ext uri="{9D8B030D-6E8A-4147-A177-3AD203B41FA5}">
                      <a16:colId xmlns:a16="http://schemas.microsoft.com/office/drawing/2014/main" val="2182772217"/>
                    </a:ext>
                  </a:extLst>
                </a:gridCol>
                <a:gridCol w="2332913">
                  <a:extLst>
                    <a:ext uri="{9D8B030D-6E8A-4147-A177-3AD203B41FA5}">
                      <a16:colId xmlns:a16="http://schemas.microsoft.com/office/drawing/2014/main" val="2785979749"/>
                    </a:ext>
                  </a:extLst>
                </a:gridCol>
                <a:gridCol w="2332913">
                  <a:extLst>
                    <a:ext uri="{9D8B030D-6E8A-4147-A177-3AD203B41FA5}">
                      <a16:colId xmlns:a16="http://schemas.microsoft.com/office/drawing/2014/main" val="1925352892"/>
                    </a:ext>
                  </a:extLst>
                </a:gridCol>
                <a:gridCol w="613500">
                  <a:extLst>
                    <a:ext uri="{9D8B030D-6E8A-4147-A177-3AD203B41FA5}">
                      <a16:colId xmlns:a16="http://schemas.microsoft.com/office/drawing/2014/main" val="239611745"/>
                    </a:ext>
                  </a:extLst>
                </a:gridCol>
                <a:gridCol w="992901">
                  <a:extLst>
                    <a:ext uri="{9D8B030D-6E8A-4147-A177-3AD203B41FA5}">
                      <a16:colId xmlns:a16="http://schemas.microsoft.com/office/drawing/2014/main" val="2180669850"/>
                    </a:ext>
                  </a:extLst>
                </a:gridCol>
                <a:gridCol w="992901">
                  <a:extLst>
                    <a:ext uri="{9D8B030D-6E8A-4147-A177-3AD203B41FA5}">
                      <a16:colId xmlns:a16="http://schemas.microsoft.com/office/drawing/2014/main" val="3242087038"/>
                    </a:ext>
                  </a:extLst>
                </a:gridCol>
              </a:tblGrid>
              <a:tr h="6337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№</a:t>
                      </a:r>
                      <a:endParaRPr lang="ru-RU" sz="1200">
                        <a:effectLst/>
                      </a:endParaRPr>
                    </a:p>
                    <a:p>
                      <a:pPr algn="ctr" fontAlgn="t"/>
                      <a:r>
                        <a:rPr lang="ru-RU" sz="1200" b="1">
                          <a:effectLst/>
                        </a:rPr>
                        <a:t>п/п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Специальность подготовки</a:t>
                      </a:r>
                      <a:br>
                        <a:rPr lang="ru-RU" sz="1200" b="1">
                          <a:effectLst/>
                        </a:rPr>
                      </a:br>
                      <a:r>
                        <a:rPr lang="ru-RU" sz="1200" b="1">
                          <a:effectLst/>
                        </a:rPr>
                        <a:t>в соответствии с ФГОС ВО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Наименование общеобразовательного предмета и минимальное количество баллов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727063"/>
                  </a:ext>
                </a:extLst>
              </a:tr>
              <a:tr h="1172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Код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Математика профильного уровня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Физика </a:t>
                      </a:r>
                      <a:r>
                        <a:rPr lang="ru-RU" sz="1200" b="1" u="sng">
                          <a:effectLst/>
                        </a:rPr>
                        <a:t>или</a:t>
                      </a:r>
                      <a:r>
                        <a:rPr lang="ru-RU" sz="1200" b="1">
                          <a:effectLst/>
                        </a:rPr>
                        <a:t> Информатика </a:t>
                      </a:r>
                      <a:r>
                        <a:rPr lang="ru-RU" sz="1200">
                          <a:effectLst/>
                        </a:rPr>
                        <a:t>*</a:t>
                      </a:r>
                      <a:r>
                        <a:rPr lang="ru-RU" sz="1200" b="1" u="sng">
                          <a:effectLst/>
                        </a:rPr>
                        <a:t> </a:t>
                      </a:r>
                      <a:r>
                        <a:rPr lang="ru-RU" sz="1200" b="1" i="1" u="sng">
                          <a:effectLst/>
                        </a:rPr>
                        <a:t>(по выбору поступающего)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851284"/>
                  </a:ext>
                </a:extLst>
              </a:tr>
              <a:tr h="4542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   Специальные радиотехнические системы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30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36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96037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11.05.04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   Инфокоммуникационные технологии и системы специальной связи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30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36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009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26.05.04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>
                          <a:effectLst/>
                        </a:rPr>
                        <a:t>   Применение и эксплуатация технических систем надводных кораблей и подводных лодок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40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>
                          <a:effectLst/>
                        </a:rPr>
                        <a:t>27</a:t>
                      </a:r>
                      <a:endParaRPr lang="ru-RU" sz="120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effectLst/>
                        </a:rPr>
                        <a:t>36</a:t>
                      </a:r>
                      <a:endParaRPr lang="ru-RU" sz="1200" dirty="0">
                        <a:effectLst/>
                      </a:endParaRP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641759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A253498A-D6A9-49D0-991F-C4093E84C6AC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16741624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35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14932C0-E657-4201-84B5-F5B93E80B44E}"/>
              </a:ext>
            </a:extLst>
          </p:cNvPr>
          <p:cNvSpPr txBox="1"/>
          <p:nvPr/>
        </p:nvSpPr>
        <p:spPr>
          <a:xfrm>
            <a:off x="1801536" y="99515"/>
            <a:ext cx="5540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Саратовское</a:t>
            </a:r>
          </a:p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высшее артиллерийское командное училище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667EC564-0D6B-40FC-B4B0-076A0B2652DD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E438A0B7-33B3-4F5B-9ECD-1EB8489D8939}"/>
              </a:ext>
            </a:extLst>
          </p:cNvPr>
          <p:cNvSpPr txBox="1"/>
          <p:nvPr/>
        </p:nvSpPr>
        <p:spPr>
          <a:xfrm>
            <a:off x="34837" y="226986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9AABCD0-02C6-40A6-AEDE-B57DD3CEDEA4}"/>
              </a:ext>
            </a:extLst>
          </p:cNvPr>
          <p:cNvSpPr txBox="1"/>
          <p:nvPr/>
        </p:nvSpPr>
        <p:spPr>
          <a:xfrm>
            <a:off x="130305" y="1188080"/>
            <a:ext cx="4662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Применение подразделений артиллерии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02DDFF8-3432-4292-8E2E-B7AF8CCB1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74938"/>
              </p:ext>
            </p:extLst>
          </p:nvPr>
        </p:nvGraphicFramePr>
        <p:xfrm>
          <a:off x="-47625" y="3130400"/>
          <a:ext cx="4397830" cy="3908144"/>
        </p:xfrm>
        <a:graphic>
          <a:graphicData uri="http://schemas.openxmlformats.org/drawingml/2006/table">
            <a:tbl>
              <a:tblPr/>
              <a:tblGrid>
                <a:gridCol w="512922">
                  <a:extLst>
                    <a:ext uri="{9D8B030D-6E8A-4147-A177-3AD203B41FA5}">
                      <a16:colId xmlns:a16="http://schemas.microsoft.com/office/drawing/2014/main" val="1087927688"/>
                    </a:ext>
                  </a:extLst>
                </a:gridCol>
                <a:gridCol w="1473643">
                  <a:extLst>
                    <a:ext uri="{9D8B030D-6E8A-4147-A177-3AD203B41FA5}">
                      <a16:colId xmlns:a16="http://schemas.microsoft.com/office/drawing/2014/main" val="3887381452"/>
                    </a:ext>
                  </a:extLst>
                </a:gridCol>
                <a:gridCol w="962730">
                  <a:extLst>
                    <a:ext uri="{9D8B030D-6E8A-4147-A177-3AD203B41FA5}">
                      <a16:colId xmlns:a16="http://schemas.microsoft.com/office/drawing/2014/main" val="3739895229"/>
                    </a:ext>
                  </a:extLst>
                </a:gridCol>
                <a:gridCol w="431934">
                  <a:extLst>
                    <a:ext uri="{9D8B030D-6E8A-4147-A177-3AD203B41FA5}">
                      <a16:colId xmlns:a16="http://schemas.microsoft.com/office/drawing/2014/main" val="1514557304"/>
                    </a:ext>
                  </a:extLst>
                </a:gridCol>
                <a:gridCol w="548436">
                  <a:extLst>
                    <a:ext uri="{9D8B030D-6E8A-4147-A177-3AD203B41FA5}">
                      <a16:colId xmlns:a16="http://schemas.microsoft.com/office/drawing/2014/main" val="717463527"/>
                    </a:ext>
                  </a:extLst>
                </a:gridCol>
                <a:gridCol w="468165">
                  <a:extLst>
                    <a:ext uri="{9D8B030D-6E8A-4147-A177-3AD203B41FA5}">
                      <a16:colId xmlns:a16="http://schemas.microsoft.com/office/drawing/2014/main" val="4059165195"/>
                    </a:ext>
                  </a:extLst>
                </a:gridCol>
              </a:tblGrid>
              <a:tr h="13461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№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п/п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Специальность подготовки в соответствии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единого государственного экзамена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46311"/>
                  </a:ext>
                </a:extLst>
              </a:tr>
              <a:tr h="762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Код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Русский язык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Математика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профильного уровня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Физика</a:t>
                      </a:r>
                      <a:endParaRPr lang="ru-RU" sz="1000" dirty="0">
                        <a:effectLst/>
                      </a:endParaRPr>
                    </a:p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617269"/>
                  </a:ext>
                </a:extLst>
              </a:tr>
              <a:tr h="762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Саратовское высшее артиллерийское командное училище</a:t>
                      </a:r>
                      <a:endParaRPr lang="ru-RU" sz="1000" dirty="0">
                        <a:effectLst/>
                      </a:endParaRPr>
                    </a:p>
                    <a:p>
                      <a:pPr algn="ctr" fontAlgn="t"/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53274"/>
                  </a:ext>
                </a:extLst>
              </a:tr>
              <a:tr h="908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>
                          <a:effectLst/>
                        </a:rPr>
                        <a:t>13.05.02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1" dirty="0">
                          <a:effectLst/>
                        </a:rPr>
                        <a:t>Специальные электромеханические системы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36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27</a:t>
                      </a:r>
                      <a:endParaRPr lang="ru-RU" sz="100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36</a:t>
                      </a:r>
                      <a:endParaRPr lang="ru-RU" sz="1000" dirty="0">
                        <a:effectLst/>
                      </a:endParaRPr>
                    </a:p>
                  </a:txBody>
                  <a:tcPr marL="17336" marR="17336" marT="17336" marB="173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785723"/>
                  </a:ext>
                </a:extLst>
              </a:tr>
            </a:tbl>
          </a:graphicData>
        </a:graphic>
      </p:graphicFrame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B62B2F3D-5B87-4730-A976-E9800263E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66" y="1279725"/>
            <a:ext cx="3436620" cy="22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6D948C4E-F8BE-42FB-B919-B297016FBA59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92EB78D9-A01B-4F45-B2A9-EBE0C3D20AF7}"/>
              </a:ext>
            </a:extLst>
          </p:cNvPr>
          <p:cNvSpPr txBox="1"/>
          <p:nvPr/>
        </p:nvSpPr>
        <p:spPr>
          <a:xfrm>
            <a:off x="130305" y="2598663"/>
            <a:ext cx="34441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Набор не осуществляется </a:t>
            </a:r>
          </a:p>
        </p:txBody>
      </p:sp>
    </p:spTree>
    <p:extLst>
      <p:ext uri="{BB962C8B-B14F-4D97-AF65-F5344CB8AC3E}">
        <p14:creationId xmlns:p14="http://schemas.microsoft.com/office/powerpoint/2010/main" val="8007015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36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CB38D61A-6733-42F2-AC7F-90184DF55573}"/>
              </a:ext>
            </a:extLst>
          </p:cNvPr>
          <p:cNvSpPr txBox="1"/>
          <p:nvPr/>
        </p:nvSpPr>
        <p:spPr>
          <a:xfrm>
            <a:off x="1464185" y="183163"/>
            <a:ext cx="6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 гарантии военнослужащим и членам семьи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9DFD4B22-8FB0-40B7-B8AF-B2FDF3361F9B}"/>
              </a:ext>
            </a:extLst>
          </p:cNvPr>
          <p:cNvSpPr txBox="1"/>
          <p:nvPr/>
        </p:nvSpPr>
        <p:spPr>
          <a:xfrm>
            <a:off x="344487" y="964353"/>
            <a:ext cx="83284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Главным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документов, определяющим все гарантии военнослужащих является -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27.05.98 N 76-ФЗ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Военнослужащие обеспечиваются жилыми помещениями в соответствии с приказом Министра обороны Российской Федерации от 30 сентября 2010 г. № 1280. Военнослужащие по прибытию в часть обеспечиваются служебным жилым помещением по нормам на состав семьи. Автоматически становится участником накопительно-ипотечной системы, которая предусматривает возможность приобретения собственного жилья уже через 3 (три) года военной службы. Личные средства военнослужащий при покупке жилья не использует. При условии безупречной службы в течение 20 лет ипотечный кредит оплачивает государство.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случае отсутствия специализированных жилых помещений военнослужащим по их желанию выплачивается денежная компенсация за найм (поднаем) жилья. В настоящее время данная компенсация выплачивается в размере фактических расходов.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Военнослужащий имеет право на бесплатное обеспечение. Бесплатные обследования, лечения и реабилитационное обеспечение. Ежегодное диспансерное обеспечение. Бесплатное обеспечение лекарствами. Бесплатное изготовление и ремонт зубных протезов.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7770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37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9BB21FB7-A93F-4CD8-B388-7CA42D5C1DD2}"/>
              </a:ext>
            </a:extLst>
          </p:cNvPr>
          <p:cNvSpPr txBox="1"/>
          <p:nvPr/>
        </p:nvSpPr>
        <p:spPr>
          <a:xfrm>
            <a:off x="1464185" y="183163"/>
            <a:ext cx="6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8DE5368-387B-4BF6-8D00-B4FBB0D87938}"/>
              </a:ext>
            </a:extLst>
          </p:cNvPr>
          <p:cNvSpPr txBox="1"/>
          <p:nvPr/>
        </p:nvSpPr>
        <p:spPr>
          <a:xfrm>
            <a:off x="1464185" y="175335"/>
            <a:ext cx="6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 гарантии военнослужащим и членам семьи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E5F25E63-DDB4-4196-8AFA-3B2432884A8B}"/>
              </a:ext>
            </a:extLst>
          </p:cNvPr>
          <p:cNvSpPr txBox="1"/>
          <p:nvPr/>
        </p:nvSpPr>
        <p:spPr>
          <a:xfrm>
            <a:off x="575918" y="1043435"/>
            <a:ext cx="79267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Военнослужащие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обеспечиваются вещевым имуществом по нормам снабжения, утвержденным постановлением Правительства Российской Федерации от 22 июня 2006 г. №390 «О вещевом обеспечении в федеральных органах исполнительной власти, в которых федеральным законом предусмотрена военная служба, в мирное время».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Военнослужащие подлежат обязательному государственному страхованию за счет средств федерального бюджета.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Право на пенсию возникает у граждан, имеющих на день увольнения со службы выслугу 20 и более лет. Для военнослужащих, заключивших контракт после 24 февраля 2022 г., периоды участия в специальной военной операции во время военной службы по контракту засчитываются в страховой стаж в двойном размере (как день за два).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Военнослужащие по контракту, которые участвуют в специальной военной операции, могут обратиться с заявлением о предоставлении отсрочек платежей и приостановлении исполнения судебных актов о возврате просроченной кредитной задолженности.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В период проведения специальной военной операции за военнослужащим сохраняется рабочее место на время прохождения военной службы по контракту.</a:t>
            </a:r>
          </a:p>
        </p:txBody>
      </p:sp>
    </p:spTree>
    <p:extLst>
      <p:ext uri="{BB962C8B-B14F-4D97-AF65-F5344CB8AC3E}">
        <p14:creationId xmlns:p14="http://schemas.microsoft.com/office/powerpoint/2010/main" val="85746349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38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9BB21FB7-A93F-4CD8-B388-7CA42D5C1DD2}"/>
              </a:ext>
            </a:extLst>
          </p:cNvPr>
          <p:cNvSpPr txBox="1"/>
          <p:nvPr/>
        </p:nvSpPr>
        <p:spPr>
          <a:xfrm>
            <a:off x="1464185" y="183163"/>
            <a:ext cx="6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8DE5368-387B-4BF6-8D00-B4FBB0D87938}"/>
              </a:ext>
            </a:extLst>
          </p:cNvPr>
          <p:cNvSpPr txBox="1"/>
          <p:nvPr/>
        </p:nvSpPr>
        <p:spPr>
          <a:xfrm>
            <a:off x="1464185" y="175335"/>
            <a:ext cx="6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 гарантии военнослужащим и членам семьи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E5F25E63-DDB4-4196-8AFA-3B2432884A8B}"/>
              </a:ext>
            </a:extLst>
          </p:cNvPr>
          <p:cNvSpPr txBox="1"/>
          <p:nvPr/>
        </p:nvSpPr>
        <p:spPr>
          <a:xfrm>
            <a:off x="575918" y="1043435"/>
            <a:ext cx="79267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Дети военнослужащих-участников специальной военной операции имеют право на первоочередное поступление в российские вузы по отдельной квоте. Такая квота приема на программы бакалавриата и специалитета для абитуриентов составляет 10% от общего количества бюджетных мест каждого вуза. Дети раненых и погибших могут поступить в вуз без вступительных испытаний.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Детям военнослужащих по контракту предоставляется приоритетное право на отдых в летних оздоровительных лагерях (включая «Орленок», «Артек» и «Океан»), а также получают право на первоочередное поступление в детские сады и школы.</a:t>
            </a:r>
          </a:p>
        </p:txBody>
      </p:sp>
    </p:spTree>
    <p:extLst>
      <p:ext uri="{BB962C8B-B14F-4D97-AF65-F5344CB8AC3E}">
        <p14:creationId xmlns:p14="http://schemas.microsoft.com/office/powerpoint/2010/main" val="186948540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815498"/>
              </p:ext>
            </p:extLst>
          </p:nvPr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4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5A20431-964A-4E23-8D4E-3B268242C636}"/>
              </a:ext>
            </a:extLst>
          </p:cNvPr>
          <p:cNvSpPr txBox="1"/>
          <p:nvPr/>
        </p:nvSpPr>
        <p:spPr>
          <a:xfrm>
            <a:off x="1157429" y="99515"/>
            <a:ext cx="7088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Тюменское высшее военно-инженерное командное училище имени маршала инженерных войск А. И.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Прошлякова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96AEB1A6-B0C4-4808-827E-29B4755C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45" y="1107024"/>
            <a:ext cx="2853935" cy="16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396A7DA0-E717-4054-BBF3-D79EEA7ED8DC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14EDEEEF-68AD-4B06-A3B0-6688ACB8D625}"/>
              </a:ext>
            </a:extLst>
          </p:cNvPr>
          <p:cNvSpPr txBox="1"/>
          <p:nvPr/>
        </p:nvSpPr>
        <p:spPr>
          <a:xfrm>
            <a:off x="34837" y="1887840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5D8C7309-7798-4714-8D4B-E83222F0FD26}"/>
              </a:ext>
            </a:extLst>
          </p:cNvPr>
          <p:cNvSpPr txBox="1"/>
          <p:nvPr/>
        </p:nvSpPr>
        <p:spPr>
          <a:xfrm>
            <a:off x="0" y="1187573"/>
            <a:ext cx="9714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- специальные радиотехнические системы</a:t>
            </a:r>
          </a:p>
          <a:p>
            <a:r>
              <a:rPr lang="ru-RU" sz="1100" dirty="0"/>
              <a:t>- тепло и </a:t>
            </a:r>
            <a:r>
              <a:rPr lang="ru-RU" sz="1100" dirty="0" err="1"/>
              <a:t>электрообеспечение</a:t>
            </a:r>
            <a:r>
              <a:rPr lang="ru-RU" sz="1100" dirty="0"/>
              <a:t> специальных технических систем и объектов</a:t>
            </a:r>
          </a:p>
          <a:p>
            <a:r>
              <a:rPr lang="ru-RU" sz="1100" dirty="0"/>
              <a:t>- транспортные средства специального назначения</a:t>
            </a:r>
          </a:p>
          <a:p>
            <a:r>
              <a:rPr lang="ru-RU" sz="1100" dirty="0"/>
              <a:t>- Строительство и эксплуатация зданий и сооружений военного и специального назначения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DD82B438-D389-40A4-A36F-8E59FC301DFB}"/>
              </a:ext>
            </a:extLst>
          </p:cNvPr>
          <p:cNvSpPr txBox="1"/>
          <p:nvPr/>
        </p:nvSpPr>
        <p:spPr>
          <a:xfrm>
            <a:off x="9675" y="2195405"/>
            <a:ext cx="3870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- Электроснабжение (по отраслям)</a:t>
            </a:r>
          </a:p>
          <a:p>
            <a:r>
              <a:rPr lang="ru-RU" sz="1100" dirty="0"/>
              <a:t>- Специальные машины и устройства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11404E0-5B50-4973-B36B-717CB2A4B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67342"/>
              </p:ext>
            </p:extLst>
          </p:nvPr>
        </p:nvGraphicFramePr>
        <p:xfrm>
          <a:off x="157120" y="2788261"/>
          <a:ext cx="7127999" cy="3970224"/>
        </p:xfrm>
        <a:graphic>
          <a:graphicData uri="http://schemas.openxmlformats.org/drawingml/2006/table">
            <a:tbl>
              <a:tblPr/>
              <a:tblGrid>
                <a:gridCol w="610740">
                  <a:extLst>
                    <a:ext uri="{9D8B030D-6E8A-4147-A177-3AD203B41FA5}">
                      <a16:colId xmlns:a16="http://schemas.microsoft.com/office/drawing/2014/main" val="797413363"/>
                    </a:ext>
                  </a:extLst>
                </a:gridCol>
                <a:gridCol w="2547434">
                  <a:extLst>
                    <a:ext uri="{9D8B030D-6E8A-4147-A177-3AD203B41FA5}">
                      <a16:colId xmlns:a16="http://schemas.microsoft.com/office/drawing/2014/main" val="1579716712"/>
                    </a:ext>
                  </a:extLst>
                </a:gridCol>
                <a:gridCol w="2547434">
                  <a:extLst>
                    <a:ext uri="{9D8B030D-6E8A-4147-A177-3AD203B41FA5}">
                      <a16:colId xmlns:a16="http://schemas.microsoft.com/office/drawing/2014/main" val="1593148734"/>
                    </a:ext>
                  </a:extLst>
                </a:gridCol>
                <a:gridCol w="514308">
                  <a:extLst>
                    <a:ext uri="{9D8B030D-6E8A-4147-A177-3AD203B41FA5}">
                      <a16:colId xmlns:a16="http://schemas.microsoft.com/office/drawing/2014/main" val="2736483496"/>
                    </a:ext>
                  </a:extLst>
                </a:gridCol>
                <a:gridCol w="514308">
                  <a:extLst>
                    <a:ext uri="{9D8B030D-6E8A-4147-A177-3AD203B41FA5}">
                      <a16:colId xmlns:a16="http://schemas.microsoft.com/office/drawing/2014/main" val="806573036"/>
                    </a:ext>
                  </a:extLst>
                </a:gridCol>
                <a:gridCol w="393775">
                  <a:extLst>
                    <a:ext uri="{9D8B030D-6E8A-4147-A177-3AD203B41FA5}">
                      <a16:colId xmlns:a16="http://schemas.microsoft.com/office/drawing/2014/main" val="102569042"/>
                    </a:ext>
                  </a:extLst>
                </a:gridCol>
              </a:tblGrid>
              <a:tr h="153929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№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п/п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Специальность подготовки в соответствии</a:t>
                      </a:r>
                      <a:endParaRPr lang="ru-RU" sz="1000" dirty="0">
                        <a:effectLst/>
                      </a:endParaRPr>
                    </a:p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с федеральным государственным образовательным стандартом высшего образования</a:t>
                      </a:r>
                      <a:endParaRPr lang="ru-RU" sz="1000" dirty="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Наименование общеобразовательного предмета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и установленное значение минимального количества баллов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единого государственного экзамена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643956"/>
                  </a:ext>
                </a:extLst>
              </a:tr>
              <a:tr h="806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Код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Русский язык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Математика</a:t>
                      </a:r>
                      <a:endParaRPr lang="ru-RU" sz="1000">
                        <a:effectLst/>
                      </a:endParaRPr>
                    </a:p>
                    <a:p>
                      <a:pPr algn="ctr" fontAlgn="t"/>
                      <a:r>
                        <a:rPr lang="ru-RU" sz="1000" b="1">
                          <a:effectLst/>
                        </a:rPr>
                        <a:t>профильного уровня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Физика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015534"/>
                  </a:ext>
                </a:extLst>
              </a:tr>
              <a:tr h="220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1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11.05.02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32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41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64975"/>
                  </a:ext>
                </a:extLst>
              </a:tr>
              <a:tr h="3674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2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dirty="0">
                          <a:effectLst/>
                        </a:rPr>
                        <a:t>13.05.01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Тепло- и электрообеспечение специальных технических систем и объектов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27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203210"/>
                  </a:ext>
                </a:extLst>
              </a:tr>
              <a:tr h="3674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3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23.05.02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Транспортные средства специального назначения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27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615898"/>
                  </a:ext>
                </a:extLst>
              </a:tr>
              <a:tr h="5139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>
                          <a:effectLst/>
                        </a:rPr>
                        <a:t>4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56.05.07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>
                          <a:effectLst/>
                        </a:rPr>
                        <a:t>Строительство и эксплуатация зданий и сооружений военного и специального назначения</a:t>
                      </a: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36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>
                          <a:effectLst/>
                        </a:rPr>
                        <a:t>32</a:t>
                      </a:r>
                      <a:endParaRPr lang="ru-RU" sz="100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effectLst/>
                        </a:rPr>
                        <a:t>41</a:t>
                      </a:r>
                      <a:endParaRPr lang="ru-RU" sz="1000" dirty="0">
                        <a:effectLst/>
                      </a:endParaRPr>
                    </a:p>
                  </a:txBody>
                  <a:tcPr marL="38752" marR="38752" marT="38752" marB="387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996669"/>
                  </a:ext>
                </a:extLst>
              </a:tr>
            </a:tbl>
          </a:graphicData>
        </a:graphic>
      </p:graphicFrame>
      <p:sp>
        <p:nvSpPr>
          <p:cNvPr id="270" name="TextBox 269">
            <a:extLst>
              <a:ext uri="{FF2B5EF4-FFF2-40B4-BE49-F238E27FC236}">
                <a16:creationId xmlns:a16="http://schemas.microsoft.com/office/drawing/2014/main" id="{5BAD3B55-B09B-41CA-9B2C-0C7D78704872}"/>
              </a:ext>
            </a:extLst>
          </p:cNvPr>
          <p:cNvSpPr txBox="1"/>
          <p:nvPr/>
        </p:nvSpPr>
        <p:spPr>
          <a:xfrm>
            <a:off x="7325927" y="4193099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40606155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5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7ACE739-8DC2-48CB-9CC0-58F741A5AD04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6E673E4-C9A0-45B8-9066-C80436E0B359}"/>
              </a:ext>
            </a:extLst>
          </p:cNvPr>
          <p:cNvSpPr txBox="1"/>
          <p:nvPr/>
        </p:nvSpPr>
        <p:spPr>
          <a:xfrm>
            <a:off x="9630" y="2407438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30EA49E-632B-4695-A3A2-DEDC68A35F26}"/>
              </a:ext>
            </a:extLst>
          </p:cNvPr>
          <p:cNvSpPr txBox="1"/>
          <p:nvPr/>
        </p:nvSpPr>
        <p:spPr>
          <a:xfrm>
            <a:off x="130305" y="1188080"/>
            <a:ext cx="97143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Применение и эксплуатация автоматизированных систем специального назначения</a:t>
            </a:r>
          </a:p>
          <a:p>
            <a:r>
              <a:rPr lang="ru-RU" sz="1100" dirty="0"/>
              <a:t>Информационная безопасность автоматизированных систем</a:t>
            </a:r>
          </a:p>
          <a:p>
            <a:r>
              <a:rPr lang="ru-RU" sz="1100" dirty="0"/>
              <a:t>Специальные радиотехнические системы</a:t>
            </a:r>
          </a:p>
          <a:p>
            <a:r>
              <a:rPr lang="ru-RU" sz="1100" dirty="0"/>
              <a:t>Специальные организационно-технические системы</a:t>
            </a:r>
          </a:p>
          <a:p>
            <a:r>
              <a:rPr lang="ru-RU" sz="1100" dirty="0"/>
              <a:t>Управление боевым обеспечением войск (сил)</a:t>
            </a:r>
          </a:p>
          <a:p>
            <a:r>
              <a:rPr lang="ru-RU" sz="1100" dirty="0"/>
              <a:t>Управление техническим обеспечением войск (сил)</a:t>
            </a:r>
          </a:p>
          <a:p>
            <a:r>
              <a:rPr lang="ru-RU" sz="1100" dirty="0"/>
              <a:t>Военные науки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AF144A1B-3B85-4EF5-A969-7A346B2D1E04}"/>
              </a:ext>
            </a:extLst>
          </p:cNvPr>
          <p:cNvSpPr txBox="1"/>
          <p:nvPr/>
        </p:nvSpPr>
        <p:spPr>
          <a:xfrm>
            <a:off x="125687" y="2711545"/>
            <a:ext cx="38700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Компьютерные системы и комплексы</a:t>
            </a:r>
          </a:p>
          <a:p>
            <a:r>
              <a:rPr lang="ru-RU" sz="1100" dirty="0"/>
              <a:t>Монтаж, техническое обслуживание и ремонт электронных приборов и устройств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95FCEADC-CA31-47E0-A222-49D21990C338}"/>
              </a:ext>
            </a:extLst>
          </p:cNvPr>
          <p:cNvSpPr txBox="1"/>
          <p:nvPr/>
        </p:nvSpPr>
        <p:spPr>
          <a:xfrm>
            <a:off x="1158109" y="179434"/>
            <a:ext cx="7088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Военный университет радиоэлектроники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49E09E2C-5797-42BC-8F79-82A52E23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90" y="883650"/>
            <a:ext cx="3223389" cy="24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90C278E-C286-4E27-A74D-50352383D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114595"/>
              </p:ext>
            </p:extLst>
          </p:nvPr>
        </p:nvGraphicFramePr>
        <p:xfrm>
          <a:off x="-110915" y="3429000"/>
          <a:ext cx="5724000" cy="4406736"/>
        </p:xfrm>
        <a:graphic>
          <a:graphicData uri="http://schemas.openxmlformats.org/drawingml/2006/table">
            <a:tbl>
              <a:tblPr/>
              <a:tblGrid>
                <a:gridCol w="683970">
                  <a:extLst>
                    <a:ext uri="{9D8B030D-6E8A-4147-A177-3AD203B41FA5}">
                      <a16:colId xmlns:a16="http://schemas.microsoft.com/office/drawing/2014/main" val="4246629447"/>
                    </a:ext>
                  </a:extLst>
                </a:gridCol>
                <a:gridCol w="960468">
                  <a:extLst>
                    <a:ext uri="{9D8B030D-6E8A-4147-A177-3AD203B41FA5}">
                      <a16:colId xmlns:a16="http://schemas.microsoft.com/office/drawing/2014/main" val="2751102724"/>
                    </a:ext>
                  </a:extLst>
                </a:gridCol>
                <a:gridCol w="960468">
                  <a:extLst>
                    <a:ext uri="{9D8B030D-6E8A-4147-A177-3AD203B41FA5}">
                      <a16:colId xmlns:a16="http://schemas.microsoft.com/office/drawing/2014/main" val="30373194"/>
                    </a:ext>
                  </a:extLst>
                </a:gridCol>
                <a:gridCol w="582102">
                  <a:extLst>
                    <a:ext uri="{9D8B030D-6E8A-4147-A177-3AD203B41FA5}">
                      <a16:colId xmlns:a16="http://schemas.microsoft.com/office/drawing/2014/main" val="1101066951"/>
                    </a:ext>
                  </a:extLst>
                </a:gridCol>
                <a:gridCol w="582102">
                  <a:extLst>
                    <a:ext uri="{9D8B030D-6E8A-4147-A177-3AD203B41FA5}">
                      <a16:colId xmlns:a16="http://schemas.microsoft.com/office/drawing/2014/main" val="2386190722"/>
                    </a:ext>
                  </a:extLst>
                </a:gridCol>
                <a:gridCol w="683970">
                  <a:extLst>
                    <a:ext uri="{9D8B030D-6E8A-4147-A177-3AD203B41FA5}">
                      <a16:colId xmlns:a16="http://schemas.microsoft.com/office/drawing/2014/main" val="2025093203"/>
                    </a:ext>
                  </a:extLst>
                </a:gridCol>
                <a:gridCol w="683970">
                  <a:extLst>
                    <a:ext uri="{9D8B030D-6E8A-4147-A177-3AD203B41FA5}">
                      <a16:colId xmlns:a16="http://schemas.microsoft.com/office/drawing/2014/main" val="1637085159"/>
                    </a:ext>
                  </a:extLst>
                </a:gridCol>
                <a:gridCol w="586950">
                  <a:extLst>
                    <a:ext uri="{9D8B030D-6E8A-4147-A177-3AD203B41FA5}">
                      <a16:colId xmlns:a16="http://schemas.microsoft.com/office/drawing/2014/main" val="1080338792"/>
                    </a:ext>
                  </a:extLst>
                </a:gridCol>
              </a:tblGrid>
              <a:tr h="35401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№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п/п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Специальность подготовки в соответствии с федеральным государственным стандартом высшего образования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Наименование общеобразовательного предмета и установленное значение минимального количества баллов единого государственного экзамена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693347"/>
                  </a:ext>
                </a:extLst>
              </a:tr>
              <a:tr h="561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Код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Наименование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Русский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язык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Математика профильного уровня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Физика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Информатика и информационно-коммуникационные технологии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Обществознание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52357"/>
                  </a:ext>
                </a:extLst>
              </a:tr>
              <a:tr h="1465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1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09.05.01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Применение и эксплуатация автоматизированных систем специального назначения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на выбор</a:t>
                      </a:r>
                      <a:endParaRPr lang="ru-RU" sz="700">
                        <a:effectLst/>
                      </a:endParaRP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558578"/>
                  </a:ext>
                </a:extLst>
              </a:tr>
              <a:tr h="518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700">
                          <a:effectLst/>
                        </a:rPr>
                        <a:t>44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381417"/>
                  </a:ext>
                </a:extLst>
              </a:tr>
              <a:tr h="457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10.05.03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Информационная безопасность автоматизированных систем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41396"/>
                  </a:ext>
                </a:extLst>
              </a:tr>
              <a:tr h="3540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11.05.02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Специальные радиотехнические системы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31350"/>
                  </a:ext>
                </a:extLst>
              </a:tr>
              <a:tr h="457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11.05.04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Инфокоммуникационные технологии и системы специальной связи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dirty="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981390"/>
                  </a:ext>
                </a:extLst>
              </a:tr>
              <a:tr h="3540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5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27.05.01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Специальные организационно-технические системы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798247"/>
                  </a:ext>
                </a:extLst>
              </a:tr>
              <a:tr h="1465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56.05.04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Управление персоналом (Вооруженные Силы Российской Федерации, другие войска, воинские формирования и приравненные к ним органы Российской Федерации)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36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27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-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700" b="1">
                          <a:effectLst/>
                        </a:rPr>
                        <a:t>на выбор</a:t>
                      </a:r>
                      <a:endParaRPr lang="ru-RU" sz="700">
                        <a:effectLst/>
                      </a:endParaRP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9797"/>
                  </a:ext>
                </a:extLst>
              </a:tr>
              <a:tr h="933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>
                          <a:effectLst/>
                        </a:rPr>
                        <a:t>40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dirty="0">
                          <a:effectLst/>
                        </a:rPr>
                        <a:t>42</a:t>
                      </a:r>
                    </a:p>
                  </a:txBody>
                  <a:tcPr marL="22056" marR="22056" marT="22056" marB="220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09486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D2EC558D-061A-4DAC-9BB6-6B5DB424FC31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18081856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6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5C3E64A-7582-42EF-B654-E1B4269594EB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Военный университет Министерства обороны Российской Федерации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0A94876A-48C0-4390-A043-AE8E32392299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FD83745-65AC-44C0-9DEC-CEBAA8C65BBC}"/>
              </a:ext>
            </a:extLst>
          </p:cNvPr>
          <p:cNvSpPr txBox="1"/>
          <p:nvPr/>
        </p:nvSpPr>
        <p:spPr>
          <a:xfrm>
            <a:off x="0" y="261320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DCC68AC-6F79-443E-AFF5-7F8766CFA472}"/>
              </a:ext>
            </a:extLst>
          </p:cNvPr>
          <p:cNvSpPr txBox="1"/>
          <p:nvPr/>
        </p:nvSpPr>
        <p:spPr>
          <a:xfrm>
            <a:off x="130305" y="1188080"/>
            <a:ext cx="97143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0" dirty="0">
                <a:solidFill>
                  <a:srgbClr val="000000"/>
                </a:solidFill>
                <a:effectLst/>
              </a:rPr>
              <a:t>Психология служебной деятельности</a:t>
            </a:r>
          </a:p>
          <a:p>
            <a:r>
              <a:rPr lang="ru-RU" sz="1100" dirty="0"/>
              <a:t>Экономическая безопасность</a:t>
            </a:r>
          </a:p>
          <a:p>
            <a:r>
              <a:rPr lang="ru-RU" sz="1100" dirty="0"/>
              <a:t>Правовое обеспечение национальной безопасности</a:t>
            </a:r>
          </a:p>
          <a:p>
            <a:r>
              <a:rPr lang="ru-RU" sz="1100" dirty="0"/>
              <a:t>Педагогика и психология девиантного поведения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</a:rPr>
              <a:t>Перевод и переводоведение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</a:rPr>
              <a:t>Дирижирование военным духовым оркестром</a:t>
            </a:r>
          </a:p>
          <a:p>
            <a:r>
              <a:rPr lang="ru-RU" sz="1100" dirty="0"/>
              <a:t>Военная журналистика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Военно-политическая работа</a:t>
            </a:r>
            <a:endParaRPr lang="ru-RU" sz="11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87258A60-9D70-45E1-8245-459C586483B2}"/>
              </a:ext>
            </a:extLst>
          </p:cNvPr>
          <p:cNvSpPr txBox="1"/>
          <p:nvPr/>
        </p:nvSpPr>
        <p:spPr>
          <a:xfrm>
            <a:off x="29819" y="2982535"/>
            <a:ext cx="38700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Компьютерные системы и комплексы</a:t>
            </a:r>
          </a:p>
          <a:p>
            <a:r>
              <a:rPr lang="ru-RU" sz="1100" dirty="0"/>
              <a:t>Монтаж, техническое обслуживание и ремонт электронных приборов и устройств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9BCC5AC3-AEA4-4663-B431-01CF0C00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90" y="1461902"/>
            <a:ext cx="4062577" cy="231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3FB6CDB8-EB3D-4704-87D5-B4307D5C9230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1DDF703-3B5D-45AB-8AA5-C0372351D579}"/>
              </a:ext>
            </a:extLst>
          </p:cNvPr>
          <p:cNvSpPr txBox="1"/>
          <p:nvPr/>
        </p:nvSpPr>
        <p:spPr>
          <a:xfrm>
            <a:off x="0" y="3718282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277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521782"/>
              </p:ext>
            </p:extLst>
          </p:nvPr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7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9BD25DB-7D3B-408A-8B11-79A13B56292F}"/>
              </a:ext>
            </a:extLst>
          </p:cNvPr>
          <p:cNvSpPr txBox="1"/>
          <p:nvPr/>
        </p:nvSpPr>
        <p:spPr>
          <a:xfrm>
            <a:off x="1627776" y="130235"/>
            <a:ext cx="5888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Военный институт физической культуры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30C00B97-7A5C-4CFC-9FF3-089F96EB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20" y="1388745"/>
            <a:ext cx="3627120" cy="20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3F2C396F-67F2-4924-82E4-845E0C88A984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891901D-FBC9-403F-A9F6-2512CFDED41F}"/>
              </a:ext>
            </a:extLst>
          </p:cNvPr>
          <p:cNvSpPr txBox="1"/>
          <p:nvPr/>
        </p:nvSpPr>
        <p:spPr>
          <a:xfrm>
            <a:off x="0" y="2613203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97EF50AC-4B1F-4171-B985-700A71FDCD4F}"/>
              </a:ext>
            </a:extLst>
          </p:cNvPr>
          <p:cNvSpPr txBox="1"/>
          <p:nvPr/>
        </p:nvSpPr>
        <p:spPr>
          <a:xfrm>
            <a:off x="130305" y="1188080"/>
            <a:ext cx="9714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Служебно-прикладная физическая подготовка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Образовательные и педагогические науки</a:t>
            </a:r>
          </a:p>
          <a:p>
            <a:endParaRPr lang="ru-RU" sz="1100" b="0" i="0" dirty="0">
              <a:solidFill>
                <a:srgbClr val="000000"/>
              </a:solidFill>
              <a:effectLst/>
              <a:latin typeface="PFAgoraSansPro"/>
            </a:endParaRPr>
          </a:p>
          <a:p>
            <a:endParaRPr lang="ru-RU" sz="11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24FCF797-0183-4496-B846-1724F7271A54}"/>
              </a:ext>
            </a:extLst>
          </p:cNvPr>
          <p:cNvSpPr txBox="1"/>
          <p:nvPr/>
        </p:nvSpPr>
        <p:spPr>
          <a:xfrm>
            <a:off x="126610" y="2963252"/>
            <a:ext cx="3870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Физическая культура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E6CABB2-FC9D-47B0-B1B3-94048E47B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535096"/>
              </p:ext>
            </p:extLst>
          </p:nvPr>
        </p:nvGraphicFramePr>
        <p:xfrm>
          <a:off x="130305" y="3697409"/>
          <a:ext cx="6588000" cy="1653742"/>
        </p:xfrm>
        <a:graphic>
          <a:graphicData uri="http://schemas.openxmlformats.org/drawingml/2006/table">
            <a:tbl>
              <a:tblPr/>
              <a:tblGrid>
                <a:gridCol w="1282225">
                  <a:extLst>
                    <a:ext uri="{9D8B030D-6E8A-4147-A177-3AD203B41FA5}">
                      <a16:colId xmlns:a16="http://schemas.microsoft.com/office/drawing/2014/main" val="1153673277"/>
                    </a:ext>
                  </a:extLst>
                </a:gridCol>
                <a:gridCol w="2520249">
                  <a:extLst>
                    <a:ext uri="{9D8B030D-6E8A-4147-A177-3AD203B41FA5}">
                      <a16:colId xmlns:a16="http://schemas.microsoft.com/office/drawing/2014/main" val="3977227207"/>
                    </a:ext>
                  </a:extLst>
                </a:gridCol>
                <a:gridCol w="1304333">
                  <a:extLst>
                    <a:ext uri="{9D8B030D-6E8A-4147-A177-3AD203B41FA5}">
                      <a16:colId xmlns:a16="http://schemas.microsoft.com/office/drawing/2014/main" val="607946428"/>
                    </a:ext>
                  </a:extLst>
                </a:gridCol>
                <a:gridCol w="1481193">
                  <a:extLst>
                    <a:ext uri="{9D8B030D-6E8A-4147-A177-3AD203B41FA5}">
                      <a16:colId xmlns:a16="http://schemas.microsoft.com/office/drawing/2014/main" val="2137152800"/>
                    </a:ext>
                  </a:extLst>
                </a:gridCol>
              </a:tblGrid>
              <a:tr h="8331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Специальность подготовки в соответствии с Федеральным государственным образовательным стандартом высшего образования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Наименование общеобразовательного предмета</a:t>
                      </a:r>
                      <a:b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</a:br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и установленное значение минимального количества баллов ЕГЭ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935813"/>
                  </a:ext>
                </a:extLst>
              </a:tr>
              <a:tr h="307696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Код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Наименование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Русский язык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rgbClr val="2A4298"/>
                          </a:solidFill>
                          <a:effectLst/>
                          <a:latin typeface="PFBulletinSansPro"/>
                        </a:rPr>
                        <a:t>Биология</a:t>
                      </a:r>
                    </a:p>
                  </a:txBody>
                  <a:tcPr marL="69182" marR="69182" marT="69182" marB="69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480059"/>
                  </a:ext>
                </a:extLst>
              </a:tr>
              <a:tr h="443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56.05.03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Служебно-прикладная физическая подготовка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>
                          <a:effectLst/>
                        </a:rPr>
                        <a:t>36</a:t>
                      </a:r>
                    </a:p>
                  </a:txBody>
                  <a:tcPr marL="48427" marR="48427" marT="48427" marB="48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966065"/>
                  </a:ext>
                </a:extLst>
              </a:tr>
            </a:tbl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id="{91918504-6868-4B52-BAA9-42FB26D17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16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BF2FCA42-2DEC-40ED-AA44-E4D8BEF10417}"/>
              </a:ext>
            </a:extLst>
          </p:cNvPr>
          <p:cNvSpPr txBox="1"/>
          <p:nvPr/>
        </p:nvSpPr>
        <p:spPr>
          <a:xfrm>
            <a:off x="6653448" y="4192592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626115E-5BD8-4AEB-8F0C-34703FA4853F}"/>
              </a:ext>
            </a:extLst>
          </p:cNvPr>
          <p:cNvSpPr txBox="1"/>
          <p:nvPr/>
        </p:nvSpPr>
        <p:spPr>
          <a:xfrm>
            <a:off x="0" y="3284637"/>
            <a:ext cx="541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Особые условия поступления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плавание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591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8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A462000-D25F-437C-B0A5-80A1225A6689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материально-технического обеспечения имени А. В.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Хрулёва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5AAFA88A-C120-48F3-8E65-A9BBBCB6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56525"/>
            <a:ext cx="4408868" cy="26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3811C884-F9D5-4B86-B28C-96FCDA13DF9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E8341DC-F6D0-4CF2-B188-EDA97D459411}"/>
              </a:ext>
            </a:extLst>
          </p:cNvPr>
          <p:cNvSpPr txBox="1"/>
          <p:nvPr/>
        </p:nvSpPr>
        <p:spPr>
          <a:xfrm>
            <a:off x="34837" y="3785761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69984D9-7B5C-4A25-9026-A2F30F176EA6}"/>
              </a:ext>
            </a:extLst>
          </p:cNvPr>
          <p:cNvSpPr txBox="1"/>
          <p:nvPr/>
        </p:nvSpPr>
        <p:spPr>
          <a:xfrm>
            <a:off x="130305" y="1188080"/>
            <a:ext cx="9714345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Строительство, эксплуатация, восстановление и 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техническое прикрытие автомобильных дорог, мостов и тоннелей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Тыловое обеспечение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Наземные транспортно-технологические средства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Эксплуатация железных дорог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Системы обеспечения движения поездов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 железных дорог, мостов и транспортных тоннелей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Строительство уникальных зданий и сооружений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Пожарная безопасность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Тепло- и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PFAgoraSansPro"/>
              </a:rPr>
              <a:t>электрообеспечение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 специальных технических систем и объектов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Тыловое обеспечение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Наземные транспортно-технологические средства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воинскими частями и соединениями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техническим обеспечением войск (сил)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Управление тыловым обеспечением войск (сил)</a:t>
            </a:r>
          </a:p>
          <a:p>
            <a:endParaRPr lang="ru-RU" sz="1100" b="0" i="0" dirty="0">
              <a:solidFill>
                <a:srgbClr val="000000"/>
              </a:solidFill>
              <a:effectLst/>
              <a:latin typeface="PFAgoraSansPro"/>
            </a:endParaRPr>
          </a:p>
          <a:p>
            <a:endParaRPr lang="ru-RU" sz="1100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0FFC1B6-4789-4C41-952E-73F88E49F01C}"/>
              </a:ext>
            </a:extLst>
          </p:cNvPr>
          <p:cNvSpPr txBox="1"/>
          <p:nvPr/>
        </p:nvSpPr>
        <p:spPr>
          <a:xfrm>
            <a:off x="34837" y="4179541"/>
            <a:ext cx="38700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Организация перевозок и управление на транспорте (по видам)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Техническая эксплуатация подъемно-транспортных, строительных, дорожных машин и оборудования (по отраслям)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Водоснабжение и водоотведение</a:t>
            </a:r>
            <a:endParaRPr lang="ru-RU" sz="1100" dirty="0">
              <a:solidFill>
                <a:srgbClr val="000000"/>
              </a:solidFill>
              <a:latin typeface="PFAgoraSansPro"/>
            </a:endParaRP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Пожарная безопасность</a:t>
            </a:r>
          </a:p>
          <a:p>
            <a:endParaRPr lang="ru-RU" sz="11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D6F5C94-5883-40EA-85FA-0DB8B945B90A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37371371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Диаграмма 259">
            <a:extLst>
              <a:ext uri="{FF2B5EF4-FFF2-40B4-BE49-F238E27FC236}">
                <a16:creationId xmlns:a16="http://schemas.microsoft.com/office/drawing/2014/main" id="{D2599152-68D5-4DB3-8AC7-0CBD88A30BBB}"/>
              </a:ext>
            </a:extLst>
          </p:cNvPr>
          <p:cNvGraphicFramePr>
            <a:graphicFrameLocks/>
          </p:cNvGraphicFramePr>
          <p:nvPr/>
        </p:nvGraphicFramePr>
        <p:xfrm>
          <a:off x="0" y="595434"/>
          <a:ext cx="9143999" cy="626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51560990-BD48-4D6B-9112-5E9E5845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-1"/>
            <a:ext cx="9144000" cy="783809"/>
          </a:xfrm>
          <a:prstGeom prst="rect">
            <a:avLst/>
          </a:prstGeom>
        </p:spPr>
      </p:pic>
      <p:sp>
        <p:nvSpPr>
          <p:cNvPr id="377860" name="Line 245"/>
          <p:cNvSpPr>
            <a:spLocks noChangeShapeType="1"/>
          </p:cNvSpPr>
          <p:nvPr/>
        </p:nvSpPr>
        <p:spPr bwMode="auto">
          <a:xfrm>
            <a:off x="1011238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1" name="Line 246"/>
          <p:cNvSpPr>
            <a:spLocks noChangeShapeType="1"/>
          </p:cNvSpPr>
          <p:nvPr/>
        </p:nvSpPr>
        <p:spPr bwMode="auto">
          <a:xfrm>
            <a:off x="3902075" y="47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2" name="Line 247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3" name="Line 248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4" name="Line 249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5" name="Line 250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6" name="Line 251"/>
          <p:cNvSpPr>
            <a:spLocks noChangeShapeType="1"/>
          </p:cNvSpPr>
          <p:nvPr/>
        </p:nvSpPr>
        <p:spPr bwMode="auto">
          <a:xfrm>
            <a:off x="3349625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7" name="Line 252"/>
          <p:cNvSpPr>
            <a:spLocks noChangeShapeType="1"/>
          </p:cNvSpPr>
          <p:nvPr/>
        </p:nvSpPr>
        <p:spPr bwMode="auto">
          <a:xfrm>
            <a:off x="5099050" y="-4359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8" name="Line 253"/>
          <p:cNvSpPr>
            <a:spLocks noChangeShapeType="1"/>
          </p:cNvSpPr>
          <p:nvPr/>
        </p:nvSpPr>
        <p:spPr bwMode="auto">
          <a:xfrm>
            <a:off x="2709863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69" name="Line 254"/>
          <p:cNvSpPr>
            <a:spLocks noChangeShapeType="1"/>
          </p:cNvSpPr>
          <p:nvPr/>
        </p:nvSpPr>
        <p:spPr bwMode="auto">
          <a:xfrm>
            <a:off x="5222875" y="-1635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0" name="Line 255"/>
          <p:cNvSpPr>
            <a:spLocks noChangeShapeType="1"/>
          </p:cNvSpPr>
          <p:nvPr/>
        </p:nvSpPr>
        <p:spPr bwMode="auto">
          <a:xfrm>
            <a:off x="2955925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1" name="Line 256"/>
          <p:cNvSpPr>
            <a:spLocks noChangeShapeType="1"/>
          </p:cNvSpPr>
          <p:nvPr/>
        </p:nvSpPr>
        <p:spPr bwMode="auto">
          <a:xfrm>
            <a:off x="5138738" y="2708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7872" name="Control 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3" name="Control 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4" name="Control 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5" name="Control 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Control 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Control 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Control 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Control 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Control 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Control 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Control 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3" name="Control 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4" name="Control 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5" name="Control 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6" name="Control 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7" name="Control 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8" name="Control 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89" name="Control 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0" name="Control 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1" name="Control 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2" name="Control 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3" name="Control 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4" name="Control 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5" name="Control 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6" name="Control 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7" name="Control 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8" name="Control 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899" name="Control 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0" name="Control 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1" name="Control 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2" name="Control 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3" name="Control 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4" name="Control 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5" name="Control 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6" name="Control 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7" name="Control 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8" name="Control 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09" name="Control 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0" name="Control 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1" name="Control 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2" name="Control 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3" name="Control 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4" name="Control 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5" name="Control 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6" name="Control 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7" name="Control 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8" name="Control 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19" name="Control 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0" name="Control 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1" name="Control 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2" name="Control 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3" name="Control 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4" name="Control 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5" name="Control 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6" name="Control 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7" name="Control 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8" name="Control 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29" name="Control 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0" name="Control 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1" name="Control 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2" name="Control 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3" name="Control 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4" name="Control 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5" name="Control 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6" name="Control 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7" name="Control 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8" name="Control 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39" name="Control 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0" name="Control 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1" name="Control 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2" name="Control 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3" name="Control 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4" name="Control 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5" name="Control 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6" name="Control 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7" name="Control 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8" name="Control 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49" name="Control 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0" name="Control 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1" name="Control 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2" name="Control 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3" name="Control 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4" name="Control 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5" name="Control 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6" name="Control 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7" name="Control 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8" name="Control 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59" name="Control 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0" name="Control 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1" name="Control 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2" name="Control 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3" name="Control 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4" name="Control 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5" name="Control 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6" name="Control 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7" name="Control 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8" name="Control 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69" name="Control 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0" name="Control 1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1" name="Control 1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2" name="Control 1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3" name="Control 1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4" name="Control 1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5" name="Control 1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6" name="Control 1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7" name="Control 1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8" name="Control 1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79" name="Control 1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0" name="Control 1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1" name="Control 1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2" name="Control 1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3" name="Control 1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4" name="Control 1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5" name="Control 1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6" name="Control 1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7" name="Control 1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8" name="Control 1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89" name="Control 1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0" name="Control 1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1" name="Control 1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2" name="Control 1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3" name="Control 1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4" name="Control 1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5" name="Control 1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6" name="Control 1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7" name="Control 1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8" name="Control 1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7999" name="Control 1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0" name="Control 1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1" name="Control 1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2" name="Control 1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3" name="Control 1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4" name="Control 1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5" name="Control 1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6" name="Control 1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7" name="Control 1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8" name="Control 13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09" name="Control 13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0" name="Control 14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1" name="Control 14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2" name="Control 14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3" name="Control 14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4" name="Control 14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5" name="Control 14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6" name="Control 14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7" name="Control 14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8" name="Control 14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19" name="Control 14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0" name="Control 15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1" name="Control 15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2" name="Control 15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3" name="Control 15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4" name="Control 15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5" name="Control 15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6" name="Control 15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7" name="Control 15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8" name="Control 15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29" name="Control 15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0" name="Control 16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1" name="Control 16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2" name="Control 16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3" name="Control 16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4" name="Control 16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5" name="Control 16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6" name="Control 16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7" name="Control 16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8" name="Control 16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39" name="Control 16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0" name="Control 17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1" name="Control 17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2" name="Control 17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3" name="Control 17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4" name="Control 17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5" name="Control 17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6" name="Control 17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7" name="Control 17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8" name="Control 17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49" name="Control 17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0" name="Control 18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1" name="Control 18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2" name="Control 18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3" name="Control 18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4" name="Control 18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5" name="Control 18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6" name="Control 18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7" name="Control 18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8" name="Control 18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59" name="Control 18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0" name="Control 19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1" name="Control 19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2" name="Control 19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3" name="Control 19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4" name="Control 19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5" name="Control 19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6" name="Control 19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7" name="Control 19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8" name="Control 19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69" name="Control 19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0" name="Control 20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1" name="Control 20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2" name="Control 20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3" name="Control 20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4" name="Control 20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5" name="Control 20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6" name="Control 20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7" name="Control 20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8" name="Control 20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79" name="Control 20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0" name="Control 21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1" name="Control 21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2" name="Control 21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3" name="Control 21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4" name="Control 21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5" name="Control 21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6" name="Control 21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7" name="Control 21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8" name="Control 21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89" name="Control 21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0" name="Control 22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1" name="Control 22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2" name="Control 22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3" name="Control 22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4" name="Control 22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5" name="Control 22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6" name="Control 22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7" name="Control 22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8" name="Control 228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099" name="Control 229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0" name="Control 230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1" name="Control 231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2" name="Control 232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3" name="Control 233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4" name="Control 234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5" name="Control 235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6" name="Control 236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107" name="Control 237" hidden="1"/>
          <p:cNvSpPr>
            <a:spLocks noRot="1" noChangeArrowheads="1" noChangeShapeType="1" noTextEdit="1"/>
          </p:cNvSpPr>
          <p:nvPr/>
        </p:nvSpPr>
        <p:spPr bwMode="auto">
          <a:xfrm>
            <a:off x="3048000" y="-1768475"/>
            <a:ext cx="60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1" name="Рисунок 10">
            <a:extLst>
              <a:ext uri="{FF2B5EF4-FFF2-40B4-BE49-F238E27FC236}">
                <a16:creationId xmlns:a16="http://schemas.microsoft.com/office/drawing/2014/main" id="{63B6DA9A-9206-4DB8-BF66-DD4E9C1F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25" y="-90488"/>
            <a:ext cx="784225" cy="7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2" name="Object 16">
            <a:extLst>
              <a:ext uri="{FF2B5EF4-FFF2-40B4-BE49-F238E27FC236}">
                <a16:creationId xmlns:a16="http://schemas.microsoft.com/office/drawing/2014/main" id="{2A39FB56-15D6-48C9-8921-509D9B425E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02693" y="130235"/>
          <a:ext cx="4841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0" imgH="0" progId="PBrush">
                  <p:embed/>
                </p:oleObj>
              </mc:Choice>
              <mc:Fallback>
                <p:oleObj name="Точечный рисунок" r:id="rId6" imgW="0" imgH="0" progId="PBrush">
                  <p:embed/>
                  <p:pic>
                    <p:nvPicPr>
                      <p:cNvPr id="262" name="Object 16">
                        <a:extLst>
                          <a:ext uri="{FF2B5EF4-FFF2-40B4-BE49-F238E27FC236}">
                            <a16:creationId xmlns:a16="http://schemas.microsoft.com/office/drawing/2014/main" id="{2A39FB56-15D6-48C9-8921-509D9B425E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93" y="130235"/>
                        <a:ext cx="484187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Rectangle 10">
            <a:extLst>
              <a:ext uri="{FF2B5EF4-FFF2-40B4-BE49-F238E27FC236}">
                <a16:creationId xmlns:a16="http://schemas.microsoft.com/office/drawing/2014/main" id="{ADAF5987-9C23-4DAF-954C-488E299D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93" y="132087"/>
            <a:ext cx="48418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2A948A3-BFFE-42BE-84FF-9CBF0EF161DA}" type="slidenum">
              <a:rPr lang="ru-RU" sz="2400" b="1">
                <a:solidFill>
                  <a:srgbClr val="FFFA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9</a:t>
            </a:fld>
            <a:endParaRPr lang="ru-RU" sz="2400" b="1" dirty="0">
              <a:solidFill>
                <a:srgbClr val="FFFA1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4" name="Line 11">
            <a:extLst>
              <a:ext uri="{FF2B5EF4-FFF2-40B4-BE49-F238E27FC236}">
                <a16:creationId xmlns:a16="http://schemas.microsoft.com/office/drawing/2014/main" id="{BAA86E71-D324-4930-A9F3-AC499D75E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37" y="775979"/>
            <a:ext cx="9074330" cy="1"/>
          </a:xfrm>
          <a:prstGeom prst="line">
            <a:avLst/>
          </a:prstGeom>
          <a:ln w="76200" cap="sq" cmpd="tri">
            <a:solidFill>
              <a:srgbClr val="FF0000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 b="1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A462000-D25F-437C-B0A5-80A1225A6689}"/>
              </a:ext>
            </a:extLst>
          </p:cNvPr>
          <p:cNvSpPr txBox="1"/>
          <p:nvPr/>
        </p:nvSpPr>
        <p:spPr>
          <a:xfrm>
            <a:off x="1627776" y="130235"/>
            <a:ext cx="5888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Военная академия материально-технического обеспечения имени А. В. </a:t>
            </a:r>
            <a:r>
              <a:rPr lang="ru-RU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Хрулёва</a:t>
            </a:r>
            <a:r>
              <a:rPr lang="ru-RU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PFAgoraSansPro"/>
              </a:rPr>
              <a:t>ФИЛИАЛ, Г. ПЕНЗА</a:t>
            </a:r>
            <a:endParaRPr lang="ru-R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5AAFA88A-C120-48F3-8E65-A9BBBCB6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56525"/>
            <a:ext cx="4408868" cy="26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3811C884-F9D5-4B86-B28C-96FCDA13DF90}"/>
              </a:ext>
            </a:extLst>
          </p:cNvPr>
          <p:cNvSpPr txBox="1"/>
          <p:nvPr/>
        </p:nvSpPr>
        <p:spPr>
          <a:xfrm>
            <a:off x="34837" y="874600"/>
            <a:ext cx="22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(ВО):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E8341DC-F6D0-4CF2-B188-EDA97D459411}"/>
              </a:ext>
            </a:extLst>
          </p:cNvPr>
          <p:cNvSpPr txBox="1"/>
          <p:nvPr/>
        </p:nvSpPr>
        <p:spPr>
          <a:xfrm>
            <a:off x="34837" y="3785761"/>
            <a:ext cx="256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Специальности (СПО):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369984D9-7B5C-4A25-9026-A2F30F176EA6}"/>
              </a:ext>
            </a:extLst>
          </p:cNvPr>
          <p:cNvSpPr txBox="1"/>
          <p:nvPr/>
        </p:nvSpPr>
        <p:spPr>
          <a:xfrm>
            <a:off x="130305" y="1188080"/>
            <a:ext cx="97143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Стрелково-пушечное, артиллерийское и ракетное оружие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Военные науки</a:t>
            </a:r>
            <a:endParaRPr lang="ru-RU" sz="1100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0FFC1B6-4789-4C41-952E-73F88E49F01C}"/>
              </a:ext>
            </a:extLst>
          </p:cNvPr>
          <p:cNvSpPr txBox="1"/>
          <p:nvPr/>
        </p:nvSpPr>
        <p:spPr>
          <a:xfrm>
            <a:off x="34837" y="4179541"/>
            <a:ext cx="38700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Техническое обслуживание и ремонт радиоэлектронной техники (по отраслям)</a:t>
            </a:r>
          </a:p>
          <a:p>
            <a:r>
              <a:rPr lang="ru-RU" sz="1100" b="0" i="0" dirty="0">
                <a:solidFill>
                  <a:srgbClr val="000000"/>
                </a:solidFill>
                <a:effectLst/>
                <a:latin typeface="PFAgoraSansPro"/>
              </a:rPr>
              <a:t>Специальные машины и устройства</a:t>
            </a:r>
            <a:endParaRPr lang="ru-RU" sz="11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1D6F5C94-5883-40EA-85FA-0DB8B945B90A}"/>
              </a:ext>
            </a:extLst>
          </p:cNvPr>
          <p:cNvSpPr txBox="1"/>
          <p:nvPr/>
        </p:nvSpPr>
        <p:spPr>
          <a:xfrm>
            <a:off x="6598463" y="4185920"/>
            <a:ext cx="238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Задания -</a:t>
            </a:r>
          </a:p>
          <a:p>
            <a:r>
              <a:rPr lang="ru-RU" dirty="0"/>
              <a:t>Подано заявлений - </a:t>
            </a:r>
          </a:p>
          <a:p>
            <a:r>
              <a:rPr lang="ru-RU" dirty="0"/>
              <a:t>Отобрано - </a:t>
            </a:r>
          </a:p>
          <a:p>
            <a:r>
              <a:rPr lang="ru-RU" dirty="0"/>
              <a:t>Направлено ЛД - </a:t>
            </a:r>
          </a:p>
          <a:p>
            <a:r>
              <a:rPr lang="ru-RU" dirty="0"/>
              <a:t>Поступило - </a:t>
            </a:r>
          </a:p>
        </p:txBody>
      </p:sp>
    </p:spTree>
    <p:extLst>
      <p:ext uri="{BB962C8B-B14F-4D97-AF65-F5344CB8AC3E}">
        <p14:creationId xmlns:p14="http://schemas.microsoft.com/office/powerpoint/2010/main" val="22462036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Грань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рань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17051</TotalTime>
  <Words>6810</Words>
  <Application>Microsoft Office PowerPoint</Application>
  <PresentationFormat>Экран (4:3)</PresentationFormat>
  <Paragraphs>2614</Paragraphs>
  <Slides>38</Slides>
  <Notes>38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PFAgoraSansPro</vt:lpstr>
      <vt:lpstr>PFBulletinSansPro</vt:lpstr>
      <vt:lpstr>Trebuchet MS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СПКК</dc:creator>
  <cp:lastModifiedBy>Евгений МАртынов</cp:lastModifiedBy>
  <cp:revision>722</cp:revision>
  <cp:lastPrinted>2021-09-22T08:05:25Z</cp:lastPrinted>
  <dcterms:created xsi:type="dcterms:W3CDTF">2016-02-24T03:24:30Z</dcterms:created>
  <dcterms:modified xsi:type="dcterms:W3CDTF">2025-03-18T04:53:41Z</dcterms:modified>
</cp:coreProperties>
</file>