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4" r:id="rId2"/>
    <p:sldId id="372" r:id="rId3"/>
    <p:sldId id="362" r:id="rId4"/>
    <p:sldId id="363" r:id="rId5"/>
    <p:sldId id="364" r:id="rId6"/>
    <p:sldId id="365" r:id="rId7"/>
    <p:sldId id="373" r:id="rId8"/>
    <p:sldId id="367" r:id="rId9"/>
    <p:sldId id="369" r:id="rId10"/>
    <p:sldId id="370" r:id="rId11"/>
    <p:sldId id="368" r:id="rId12"/>
    <p:sldId id="378" r:id="rId13"/>
    <p:sldId id="371" r:id="rId14"/>
    <p:sldId id="374" r:id="rId15"/>
    <p:sldId id="375" r:id="rId16"/>
    <p:sldId id="376" r:id="rId17"/>
    <p:sldId id="377" r:id="rId18"/>
  </p:sldIdLst>
  <p:sldSz cx="9144000" cy="5143500" type="screen16x9"/>
  <p:notesSz cx="6742113" cy="9872663"/>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9A0000"/>
    <a:srgbClr val="760000"/>
    <a:srgbClr val="97B953"/>
    <a:srgbClr val="9F092D"/>
    <a:srgbClr val="F9AD6F"/>
    <a:srgbClr val="6B6B6B"/>
    <a:srgbClr val="4D4D4D"/>
    <a:srgbClr val="5252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42" autoAdjust="0"/>
    <p:restoredTop sz="94660"/>
  </p:normalViewPr>
  <p:slideViewPr>
    <p:cSldViewPr>
      <p:cViewPr>
        <p:scale>
          <a:sx n="90" d="100"/>
          <a:sy n="90" d="100"/>
        </p:scale>
        <p:origin x="-1248" y="-504"/>
      </p:cViewPr>
      <p:guideLst>
        <p:guide orient="horz" pos="1926"/>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000" cy="493713"/>
          </a:xfrm>
          <a:prstGeom prst="rect">
            <a:avLst/>
          </a:prstGeom>
        </p:spPr>
        <p:txBody>
          <a:bodyPr vert="horz" lIns="90680" tIns="45340" rIns="90680" bIns="4534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19525" y="0"/>
            <a:ext cx="2921000" cy="493713"/>
          </a:xfrm>
          <a:prstGeom prst="rect">
            <a:avLst/>
          </a:prstGeom>
        </p:spPr>
        <p:txBody>
          <a:bodyPr vert="horz" lIns="90680" tIns="45340" rIns="90680" bIns="45340" rtlCol="0"/>
          <a:lstStyle>
            <a:lvl1pPr algn="r" eaLnBrk="1" fontAlgn="auto" hangingPunct="1">
              <a:spcBef>
                <a:spcPts val="0"/>
              </a:spcBef>
              <a:spcAft>
                <a:spcPts val="0"/>
              </a:spcAft>
              <a:defRPr sz="1200">
                <a:latin typeface="+mn-lt"/>
                <a:cs typeface="+mn-cs"/>
              </a:defRPr>
            </a:lvl1pPr>
          </a:lstStyle>
          <a:p>
            <a:pPr>
              <a:defRPr/>
            </a:pPr>
            <a:fld id="{024A1799-8F7B-4010-82AD-C9D15C163E5A}" type="datetimeFigureOut">
              <a:rPr lang="ru-RU"/>
              <a:pPr>
                <a:defRPr/>
              </a:pPr>
              <a:t>06.10.2022</a:t>
            </a:fld>
            <a:endParaRPr lang="ru-RU"/>
          </a:p>
        </p:txBody>
      </p:sp>
      <p:sp>
        <p:nvSpPr>
          <p:cNvPr id="4" name="Образ слайда 3"/>
          <p:cNvSpPr>
            <a:spLocks noGrp="1" noRot="1" noChangeAspect="1"/>
          </p:cNvSpPr>
          <p:nvPr>
            <p:ph type="sldImg" idx="2"/>
          </p:nvPr>
        </p:nvSpPr>
        <p:spPr>
          <a:xfrm>
            <a:off x="80963" y="741363"/>
            <a:ext cx="6581775" cy="3703637"/>
          </a:xfrm>
          <a:prstGeom prst="rect">
            <a:avLst/>
          </a:prstGeom>
          <a:noFill/>
          <a:ln w="12700">
            <a:solidFill>
              <a:prstClr val="black"/>
            </a:solidFill>
          </a:ln>
        </p:spPr>
        <p:txBody>
          <a:bodyPr vert="horz" lIns="90680" tIns="45340" rIns="90680" bIns="45340" rtlCol="0" anchor="ctr"/>
          <a:lstStyle/>
          <a:p>
            <a:pPr lvl="0"/>
            <a:endParaRPr lang="ru-RU" noProof="0"/>
          </a:p>
        </p:txBody>
      </p:sp>
      <p:sp>
        <p:nvSpPr>
          <p:cNvPr id="5" name="Заметки 4"/>
          <p:cNvSpPr>
            <a:spLocks noGrp="1"/>
          </p:cNvSpPr>
          <p:nvPr>
            <p:ph type="body" sz="quarter" idx="3"/>
          </p:nvPr>
        </p:nvSpPr>
        <p:spPr>
          <a:xfrm>
            <a:off x="674688" y="4689475"/>
            <a:ext cx="5392737" cy="4443413"/>
          </a:xfrm>
          <a:prstGeom prst="rect">
            <a:avLst/>
          </a:prstGeom>
        </p:spPr>
        <p:txBody>
          <a:bodyPr vert="horz" lIns="90680" tIns="45340" rIns="90680" bIns="4534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7363"/>
            <a:ext cx="2921000" cy="493712"/>
          </a:xfrm>
          <a:prstGeom prst="rect">
            <a:avLst/>
          </a:prstGeom>
        </p:spPr>
        <p:txBody>
          <a:bodyPr vert="horz" lIns="90680" tIns="45340" rIns="90680" bIns="4534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19525" y="9377363"/>
            <a:ext cx="2921000" cy="493712"/>
          </a:xfrm>
          <a:prstGeom prst="rect">
            <a:avLst/>
          </a:prstGeom>
        </p:spPr>
        <p:txBody>
          <a:bodyPr vert="horz" wrap="square" lIns="90680" tIns="45340" rIns="90680" bIns="45340" numCol="1" anchor="b" anchorCtr="0" compatLnSpc="1">
            <a:prstTxWarp prst="textNoShape">
              <a:avLst/>
            </a:prstTxWarp>
          </a:bodyPr>
          <a:lstStyle>
            <a:lvl1pPr algn="r" eaLnBrk="1" hangingPunct="1">
              <a:defRPr sz="1200"/>
            </a:lvl1pPr>
          </a:lstStyle>
          <a:p>
            <a:pPr>
              <a:defRPr/>
            </a:pPr>
            <a:fld id="{11A69B29-87E3-4BD6-A8D3-C5339D23F5CB}"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2</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11</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dirty="0"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12</a:t>
            </a:fld>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13</a:t>
            </a:fld>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14</a:t>
            </a:fld>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15</a:t>
            </a:fld>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16</a:t>
            </a:fld>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dirty="0"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17</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3</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4</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5</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6</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7</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8</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9</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10</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82189C1-BE2D-4036-8F50-42B730F9FB18}" type="datetimeFigureOut">
              <a:rPr lang="ru-RU"/>
              <a:pPr>
                <a:defRPr/>
              </a:pPr>
              <a:t>06.10.2022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6541A74-6D80-45AA-A844-4C77994092B5}"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70F993F-2B57-46B8-8C5F-EE688C81803B}" type="datetimeFigureOut">
              <a:rPr lang="ru-RU"/>
              <a:pPr>
                <a:defRPr/>
              </a:pPr>
              <a:t>06.10.2022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13AC2E-1C28-4427-90BA-0DCBC19C9B9B}"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EBC36CE-DF5F-407F-86AC-D58A9CFBA201}" type="datetimeFigureOut">
              <a:rPr lang="ru-RU"/>
              <a:pPr>
                <a:defRPr/>
              </a:pPr>
              <a:t>06.10.2022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9964DB-43DA-44F6-B2B3-AEC408E64F32}"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A39F6CB-1653-4B87-9609-7C0A293C005D}" type="datetimeFigureOut">
              <a:rPr lang="ru-RU"/>
              <a:pPr>
                <a:defRPr/>
              </a:pPr>
              <a:t>06.10.2022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85ED69-C0DD-434B-A18E-DB4AA896D0B4}"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EAF0247-532B-4011-98C1-EF6CE230EAC5}" type="datetimeFigureOut">
              <a:rPr lang="ru-RU"/>
              <a:pPr>
                <a:defRPr/>
              </a:pPr>
              <a:t>06.10.2022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E0551E-07FB-4C0D-8217-418AB36334F7}"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B662F4E-7010-495E-94E6-B7ACD37D4BF6}" type="datetimeFigureOut">
              <a:rPr lang="ru-RU"/>
              <a:pPr>
                <a:defRPr/>
              </a:pPr>
              <a:t>06.10.2022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2E58DD3-E5E1-4EE6-89B5-A06DD5E27E2C}"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DAE89F1-B6C6-477F-BE9C-62218843A3E4}" type="datetimeFigureOut">
              <a:rPr lang="ru-RU"/>
              <a:pPr>
                <a:defRPr/>
              </a:pPr>
              <a:t>06.10.2022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74BE117-02AF-4130-9EC5-482E2CA1C1E0}"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BB346C7-608A-4938-92FE-6BC791A4C46E}" type="datetimeFigureOut">
              <a:rPr lang="ru-RU"/>
              <a:pPr>
                <a:defRPr/>
              </a:pPr>
              <a:t>06.10.2022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5B7D841-8095-4F94-A3F0-B0458FA86E23}"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22E5442-5D88-469F-BBE0-9474541523D2}" type="datetimeFigureOut">
              <a:rPr lang="ru-RU"/>
              <a:pPr>
                <a:defRPr/>
              </a:pPr>
              <a:t>06.10.2022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8F414A8-D869-4D40-BF75-436B5D22CA90}"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C89C76F-C42D-4980-A8D4-055044AF0F44}" type="datetimeFigureOut">
              <a:rPr lang="ru-RU"/>
              <a:pPr>
                <a:defRPr/>
              </a:pPr>
              <a:t>06.10.2022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3A0F815-EDD9-4676-B5B9-FD8CA7EBA69A}"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7A89B3-4819-4CB0-AA99-9638892B9325}" type="datetimeFigureOut">
              <a:rPr lang="ru-RU"/>
              <a:pPr>
                <a:defRPr/>
              </a:pPr>
              <a:t>06.10.2022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98CFA3E-9B64-47BB-A368-667313258884}"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CD93BAB-5E91-4FA4-8EB8-54D0D1B041F7}" type="datetimeFigureOut">
              <a:rPr lang="ru-RU"/>
              <a:pPr>
                <a:defRPr/>
              </a:pPr>
              <a:t>06.10.2022</a:t>
            </a:fld>
            <a:endParaRPr lang="ru-RU"/>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CAA3898-E115-44F4-9835-42A56A2D0B2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фон.jpg"/>
          <p:cNvPicPr>
            <a:picLocks noChangeAspect="1" noChangeArrowheads="1"/>
          </p:cNvPicPr>
          <p:nvPr/>
        </p:nvPicPr>
        <p:blipFill>
          <a:blip r:embed="rId2" cstate="print"/>
          <a:srcRect/>
          <a:stretch>
            <a:fillRect/>
          </a:stretch>
        </p:blipFill>
        <p:spPr bwMode="auto">
          <a:xfrm>
            <a:off x="107504" y="0"/>
            <a:ext cx="8928992" cy="2817668"/>
          </a:xfrm>
          <a:prstGeom prst="rect">
            <a:avLst/>
          </a:prstGeom>
          <a:noFill/>
          <a:ln w="9525">
            <a:noFill/>
            <a:miter lim="800000"/>
            <a:headEnd/>
            <a:tailEnd/>
          </a:ln>
        </p:spPr>
      </p:pic>
      <p:sp>
        <p:nvSpPr>
          <p:cNvPr id="2051" name="Прямоугольник 8"/>
          <p:cNvSpPr>
            <a:spLocks noChangeArrowheads="1"/>
          </p:cNvSpPr>
          <p:nvPr/>
        </p:nvSpPr>
        <p:spPr bwMode="auto">
          <a:xfrm>
            <a:off x="107504" y="-452586"/>
            <a:ext cx="8893175" cy="3908762"/>
          </a:xfrm>
          <a:prstGeom prst="rect">
            <a:avLst/>
          </a:prstGeom>
          <a:noFill/>
          <a:ln w="9525">
            <a:noFill/>
            <a:miter lim="800000"/>
            <a:headEnd/>
            <a:tailEnd/>
          </a:ln>
        </p:spPr>
        <p:txBody>
          <a:bodyPr wrap="square">
            <a:spAutoFit/>
          </a:bodyPr>
          <a:lstStyle/>
          <a:p>
            <a:pPr algn="ctr" eaLnBrk="1" hangingPunct="1"/>
            <a:endParaRPr lang="ru-RU" altLang="ru-RU" sz="2400" b="1" dirty="0">
              <a:solidFill>
                <a:srgbClr val="9A0000"/>
              </a:solidFill>
              <a:latin typeface="Arial Narrow" pitchFamily="34" charset="0"/>
            </a:endParaRPr>
          </a:p>
          <a:p>
            <a:pPr algn="ctr" eaLnBrk="1" hangingPunct="1"/>
            <a:endParaRPr lang="ru-RU" altLang="ru-RU" sz="2000" b="1" dirty="0">
              <a:solidFill>
                <a:srgbClr val="9A0000"/>
              </a:solidFill>
              <a:latin typeface="Arial Narrow" pitchFamily="34" charset="0"/>
            </a:endParaRPr>
          </a:p>
          <a:p>
            <a:pPr algn="ctr" eaLnBrk="1" hangingPunct="1"/>
            <a:r>
              <a:rPr lang="ru-RU" altLang="ru-RU" sz="3200" b="1" dirty="0">
                <a:solidFill>
                  <a:srgbClr val="9A0000"/>
                </a:solidFill>
                <a:latin typeface="Arial Narrow" pitchFamily="34" charset="0"/>
              </a:rPr>
              <a:t>ВСЕРОССИЙСКОЕ </a:t>
            </a:r>
          </a:p>
          <a:p>
            <a:pPr algn="ctr" eaLnBrk="1" hangingPunct="1"/>
            <a:r>
              <a:rPr lang="ru-RU" altLang="ru-RU" sz="3200" b="1" dirty="0">
                <a:solidFill>
                  <a:srgbClr val="9A0000"/>
                </a:solidFill>
                <a:latin typeface="Arial Narrow" pitchFamily="34" charset="0"/>
              </a:rPr>
              <a:t>ВОЕННО-ПАТРИОТИЧЕСКОЕ ДВИЖЕНИЕ </a:t>
            </a:r>
          </a:p>
          <a:p>
            <a:pPr algn="ctr" eaLnBrk="1" hangingPunct="1"/>
            <a:r>
              <a:rPr lang="ru-RU" altLang="ru-RU" sz="3200" b="1" dirty="0">
                <a:solidFill>
                  <a:srgbClr val="9A0000"/>
                </a:solidFill>
                <a:latin typeface="Arial Narrow" pitchFamily="34" charset="0"/>
              </a:rPr>
              <a:t>«ЮНАРМИЯ</a:t>
            </a:r>
            <a:r>
              <a:rPr lang="ru-RU" altLang="ru-RU" sz="3200" b="1" dirty="0" smtClean="0">
                <a:solidFill>
                  <a:srgbClr val="9A0000"/>
                </a:solidFill>
                <a:latin typeface="Arial Narrow" pitchFamily="34" charset="0"/>
              </a:rPr>
              <a:t>»</a:t>
            </a:r>
          </a:p>
          <a:p>
            <a:pPr algn="ctr" eaLnBrk="1" hangingPunct="1"/>
            <a:endParaRPr lang="ru-RU" altLang="ru-RU" sz="3600" b="1" dirty="0" smtClean="0">
              <a:solidFill>
                <a:srgbClr val="9A0000"/>
              </a:solidFill>
              <a:latin typeface="Arial Narrow" pitchFamily="34" charset="0"/>
            </a:endParaRPr>
          </a:p>
          <a:p>
            <a:pPr algn="ctr" eaLnBrk="1" hangingPunct="1"/>
            <a:endParaRPr lang="ru-RU" altLang="ru-RU" sz="3600" b="1" dirty="0">
              <a:solidFill>
                <a:srgbClr val="9A0000"/>
              </a:solidFill>
              <a:latin typeface="Arial Narrow" pitchFamily="34" charset="0"/>
            </a:endParaRPr>
          </a:p>
          <a:p>
            <a:pPr algn="ctr" eaLnBrk="1" hangingPunct="1"/>
            <a:endParaRPr lang="ru-RU" altLang="ru-RU" sz="3600" b="1" dirty="0">
              <a:solidFill>
                <a:srgbClr val="9A0000"/>
              </a:solidFill>
              <a:latin typeface="Arial Narrow" pitchFamily="34" charset="0"/>
            </a:endParaRPr>
          </a:p>
        </p:txBody>
      </p:sp>
      <p:sp>
        <p:nvSpPr>
          <p:cNvPr id="4" name="Заголовок 3"/>
          <p:cNvSpPr>
            <a:spLocks noGrp="1"/>
          </p:cNvSpPr>
          <p:nvPr>
            <p:ph type="ctrTitle"/>
          </p:nvPr>
        </p:nvSpPr>
        <p:spPr>
          <a:xfrm>
            <a:off x="611560" y="1779662"/>
            <a:ext cx="7772400" cy="848668"/>
          </a:xfrm>
        </p:spPr>
        <p:txBody>
          <a:bodyPr/>
          <a:lstStyle/>
          <a:p>
            <a:r>
              <a:rPr lang="ru-RU" sz="2400" dirty="0" smtClean="0">
                <a:latin typeface="Times New Roman" pitchFamily="18" charset="0"/>
                <a:cs typeface="Times New Roman" pitchFamily="18" charset="0"/>
              </a:rPr>
              <a:t>Программа дополнительного образования</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военно-патриотического объединения.</a:t>
            </a:r>
            <a:endParaRPr lang="ru-RU" sz="2400"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251520" y="2931790"/>
            <a:ext cx="8712968" cy="2088232"/>
          </a:xfrm>
        </p:spPr>
        <p:txBody>
          <a:bodyPr/>
          <a:lstStyle/>
          <a:p>
            <a:pPr algn="l"/>
            <a:r>
              <a:rPr lang="ru-RU" sz="2000" b="1" dirty="0" smtClean="0">
                <a:solidFill>
                  <a:srgbClr val="9A0000"/>
                </a:solidFill>
                <a:latin typeface="Times New Roman" pitchFamily="18" charset="0"/>
                <a:cs typeface="Times New Roman" pitchFamily="18" charset="0"/>
              </a:rPr>
              <a:t>Программа ДО ВПО «ЮНАРМИЯ».</a:t>
            </a:r>
          </a:p>
          <a:p>
            <a:pPr algn="l"/>
            <a:r>
              <a:rPr lang="ru-RU" sz="1400" b="1" dirty="0" err="1" smtClean="0">
                <a:solidFill>
                  <a:srgbClr val="9A0000"/>
                </a:solidFill>
                <a:latin typeface="Times New Roman" pitchFamily="18" charset="0"/>
                <a:cs typeface="Times New Roman" pitchFamily="18" charset="0"/>
              </a:rPr>
              <a:t>Почепнев</a:t>
            </a:r>
            <a:r>
              <a:rPr lang="ru-RU" sz="1400" b="1" dirty="0" smtClean="0">
                <a:solidFill>
                  <a:srgbClr val="9A0000"/>
                </a:solidFill>
                <a:latin typeface="Times New Roman" pitchFamily="18" charset="0"/>
                <a:cs typeface="Times New Roman" pitchFamily="18" charset="0"/>
              </a:rPr>
              <a:t> Владимир Петрович </a:t>
            </a:r>
            <a:r>
              <a:rPr lang="ru-RU" sz="1400" dirty="0" smtClean="0">
                <a:solidFill>
                  <a:srgbClr val="9A0000"/>
                </a:solidFill>
                <a:latin typeface="Times New Roman" pitchFamily="18" charset="0"/>
                <a:cs typeface="Times New Roman" pitchFamily="18" charset="0"/>
              </a:rPr>
              <a:t>– руководитель военно-патриотического объединения</a:t>
            </a:r>
          </a:p>
          <a:p>
            <a:pPr algn="l"/>
            <a:r>
              <a:rPr lang="ru-RU" sz="1400" dirty="0" smtClean="0">
                <a:solidFill>
                  <a:srgbClr val="9A0000"/>
                </a:solidFill>
                <a:latin typeface="Times New Roman" pitchFamily="18" charset="0"/>
                <a:cs typeface="Times New Roman" pitchFamily="18" charset="0"/>
              </a:rPr>
              <a:t> «ЮНАРМИЯ» МБОУ СШ № 62 г. Красноярска</a:t>
            </a:r>
          </a:p>
          <a:p>
            <a:pPr algn="l"/>
            <a:endParaRPr lang="ru-RU" sz="1600" dirty="0" smtClean="0">
              <a:solidFill>
                <a:srgbClr val="9A0000"/>
              </a:solidFill>
              <a:latin typeface="Times New Roman" pitchFamily="18" charset="0"/>
              <a:cs typeface="Times New Roman" pitchFamily="18" charset="0"/>
            </a:endParaRPr>
          </a:p>
          <a:p>
            <a:endParaRPr lang="ru-RU" sz="1800" dirty="0" smtClean="0">
              <a:solidFill>
                <a:srgbClr val="9A0000"/>
              </a:solidFill>
              <a:latin typeface="Times New Roman" pitchFamily="18" charset="0"/>
              <a:cs typeface="Times New Roman" pitchFamily="18" charset="0"/>
            </a:endParaRPr>
          </a:p>
          <a:p>
            <a:endParaRPr lang="ru-RU" dirty="0"/>
          </a:p>
        </p:txBody>
      </p:sp>
      <p:pic>
        <p:nvPicPr>
          <p:cNvPr id="9" name="Рисунок 8" descr="1d7331852b7328adaf50f44553bcc7b8.jpg"/>
          <p:cNvPicPr>
            <a:picLocks noChangeAspect="1"/>
          </p:cNvPicPr>
          <p:nvPr/>
        </p:nvPicPr>
        <p:blipFill>
          <a:blip r:embed="rId3" cstate="print"/>
          <a:stretch>
            <a:fillRect/>
          </a:stretch>
        </p:blipFill>
        <p:spPr>
          <a:xfrm>
            <a:off x="7596336" y="0"/>
            <a:ext cx="1243630" cy="699542"/>
          </a:xfrm>
          <a:prstGeom prst="rect">
            <a:avLst/>
          </a:prstGeom>
        </p:spPr>
      </p:pic>
      <p:pic>
        <p:nvPicPr>
          <p:cNvPr id="12" name="Рисунок 11" descr="oxPiaNZ-l1E.png"/>
          <p:cNvPicPr>
            <a:picLocks noChangeAspect="1"/>
          </p:cNvPicPr>
          <p:nvPr/>
        </p:nvPicPr>
        <p:blipFill>
          <a:blip r:embed="rId4" cstate="print"/>
          <a:stretch>
            <a:fillRect/>
          </a:stretch>
        </p:blipFill>
        <p:spPr>
          <a:xfrm>
            <a:off x="7430971" y="3147814"/>
            <a:ext cx="1284017" cy="10081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altLang="ru-RU" sz="2400" b="1" dirty="0" smtClean="0">
                <a:solidFill>
                  <a:srgbClr val="9A0000"/>
                </a:solidFill>
                <a:latin typeface="Arial Narrow" pitchFamily="34" charset="0"/>
              </a:rPr>
              <a:t>ВОИНСКОЕ ПРИВЕТСТВИЕ В СОВРЕМЕННОЙ АРМИИ</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644008" y="843558"/>
            <a:ext cx="4499992" cy="3751064"/>
          </a:xfrm>
        </p:spPr>
        <p:txBody>
          <a:bodyPr/>
          <a:lstStyle/>
          <a:p>
            <a:pPr algn="just"/>
            <a:r>
              <a:rPr lang="ru-RU" sz="1800" b="1" dirty="0" smtClean="0"/>
              <a:t>При этом большое значение придается тому, что при военном приветствии голову не наклоняют и не опускают глаз, это означает, что военнослужащие разных рангов — свободные люди, служащие одному государству. К середине XIX века военное приветствие в Великобритании претерпело новые изменения: поднесенная к головному убору (точнее, к правой брови) рука обращена ладонью вовне. Эта традиция существует по сей день.</a:t>
            </a:r>
            <a:endParaRPr lang="ru-RU" sz="1800" b="1" dirty="0"/>
          </a:p>
        </p:txBody>
      </p:sp>
      <p:pic>
        <p:nvPicPr>
          <p:cNvPr id="8" name="Рисунок 7" descr="Воинское приветствие ладонь англия.jpg"/>
          <p:cNvPicPr>
            <a:picLocks noChangeAspect="1"/>
          </p:cNvPicPr>
          <p:nvPr/>
        </p:nvPicPr>
        <p:blipFill>
          <a:blip r:embed="rId4" cstate="print"/>
          <a:stretch>
            <a:fillRect/>
          </a:stretch>
        </p:blipFill>
        <p:spPr>
          <a:xfrm>
            <a:off x="467544" y="987574"/>
            <a:ext cx="4224469" cy="316835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ВОИНСКОЕ ПРИВЕТСТВИЕ В СОВРЕМЕННОЙ АРМИИ</a:t>
            </a:r>
            <a:endParaRPr lang="ru-RU" altLang="ru-RU" sz="2400" b="1" dirty="0">
              <a:solidFill>
                <a:srgbClr val="9A0000"/>
              </a:solidFill>
              <a:latin typeface="Arial Narrow" pitchFamily="34" charset="0"/>
            </a:endParaRPr>
          </a:p>
        </p:txBody>
      </p:sp>
      <p:sp>
        <p:nvSpPr>
          <p:cNvPr id="8" name="Содержимое 7"/>
          <p:cNvSpPr>
            <a:spLocks noGrp="1"/>
          </p:cNvSpPr>
          <p:nvPr>
            <p:ph sz="half" idx="2"/>
          </p:nvPr>
        </p:nvSpPr>
        <p:spPr>
          <a:xfrm>
            <a:off x="3995936" y="771550"/>
            <a:ext cx="4896544" cy="4032448"/>
          </a:xfrm>
        </p:spPr>
        <p:txBody>
          <a:bodyPr/>
          <a:lstStyle/>
          <a:p>
            <a:pPr algn="just"/>
            <a:r>
              <a:rPr lang="ru-RU" sz="1800" b="1" dirty="0" smtClean="0"/>
              <a:t>В США руку выносят чуть вперед, как бы закрывая глаза от солнца, а ладонь смотрит в землю. На американский жест повлияли традиции британского ВМФ: еще во времена парусных кораблей моряки использовали смолу и деготь для заделки щелей в деревянных частях корабля, чтобы они не пропускали морскую воду. Руки при этом защищали белыми перчатками, но показывать грязную ладонь было недостойно, поэтому на флоте рука приветствия развернулась на 90 градусов вниз. Так же салютуют военные во Франции.</a:t>
            </a:r>
            <a:endParaRPr lang="ru-RU" sz="1800" b="1" dirty="0"/>
          </a:p>
        </p:txBody>
      </p:sp>
      <p:pic>
        <p:nvPicPr>
          <p:cNvPr id="12" name="Рисунок 11" descr="Воинское приветствие США.jpg"/>
          <p:cNvPicPr>
            <a:picLocks noChangeAspect="1"/>
          </p:cNvPicPr>
          <p:nvPr/>
        </p:nvPicPr>
        <p:blipFill>
          <a:blip r:embed="rId4" cstate="print"/>
          <a:stretch>
            <a:fillRect/>
          </a:stretch>
        </p:blipFill>
        <p:spPr>
          <a:xfrm>
            <a:off x="467544" y="1419622"/>
            <a:ext cx="3614090" cy="23762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0"/>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ВОИНСКОЕ ПРИВЕТСТВИЕ в ВС РФ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611560" y="699542"/>
            <a:ext cx="8064896" cy="4248472"/>
          </a:xfrm>
        </p:spPr>
        <p:txBody>
          <a:bodyPr/>
          <a:lstStyle/>
          <a:p>
            <a:pPr algn="just"/>
            <a:r>
              <a:rPr lang="ru-RU" sz="1600" b="1" dirty="0" smtClean="0"/>
              <a:t>В российской армии честь отдают только в головном </a:t>
            </a:r>
            <a:r>
              <a:rPr lang="ru-RU" sz="1600" b="1" dirty="0" smtClean="0"/>
              <a:t>уборе и только правой рукой, </a:t>
            </a:r>
            <a:r>
              <a:rPr lang="ru-RU" sz="1600" b="1" dirty="0" smtClean="0"/>
              <a:t>а вот в американской… В Америке же честь отдают не «к пустой голове», а в любом случае. Все дело в истории. Надо учитывать, что в США сохранились в основном традиции армии Северян (как победителей), которая создавалась из добровольцев, часто одетых, вначале, в обычную одежду и не имевших строевых привычек. Отсюда и отдание чести без военной формы и головного убора, которого подчас просто не было. Соответственно, когда появилась форма, честь отдавалась прикладыванием руки к голове уже независимо от </a:t>
            </a:r>
            <a:r>
              <a:rPr lang="ru-RU" sz="1600" b="1" dirty="0" smtClean="0"/>
              <a:t>наличия </a:t>
            </a:r>
            <a:r>
              <a:rPr lang="ru-RU" sz="1600" b="1" dirty="0" smtClean="0"/>
              <a:t>головного убора</a:t>
            </a:r>
            <a:r>
              <a:rPr lang="ru-RU" sz="1600" b="1" dirty="0" smtClean="0"/>
              <a:t>. Часто в современных фильмах мы видим «</a:t>
            </a:r>
            <a:r>
              <a:rPr lang="ru-RU" sz="1600" b="1" dirty="0" err="1" smtClean="0"/>
              <a:t>киноляпы</a:t>
            </a:r>
            <a:r>
              <a:rPr lang="ru-RU" sz="1600" b="1" dirty="0" smtClean="0"/>
              <a:t>», связанные с этим воинским ритуалом. Теперь вы знаете, как их различить и не повторяйте данных ошибок.</a:t>
            </a:r>
            <a:endParaRPr lang="ru-RU" sz="1600" b="1" dirty="0" smtClean="0"/>
          </a:p>
        </p:txBody>
      </p:sp>
      <p:pic>
        <p:nvPicPr>
          <p:cNvPr id="11" name="Рисунок 10" descr="261129_original.jpg"/>
          <p:cNvPicPr>
            <a:picLocks noChangeAspect="1"/>
          </p:cNvPicPr>
          <p:nvPr/>
        </p:nvPicPr>
        <p:blipFill>
          <a:blip r:embed="rId4" cstate="print"/>
          <a:stretch>
            <a:fillRect/>
          </a:stretch>
        </p:blipFill>
        <p:spPr>
          <a:xfrm>
            <a:off x="179513" y="3558440"/>
            <a:ext cx="2376264" cy="1245558"/>
          </a:xfrm>
          <a:prstGeom prst="rect">
            <a:avLst/>
          </a:prstGeom>
        </p:spPr>
      </p:pic>
      <p:pic>
        <p:nvPicPr>
          <p:cNvPr id="12" name="Рисунок 11" descr="3357895_747715f580200c434b2b5932eed755e7_800.jpg"/>
          <p:cNvPicPr>
            <a:picLocks noChangeAspect="1"/>
          </p:cNvPicPr>
          <p:nvPr/>
        </p:nvPicPr>
        <p:blipFill>
          <a:blip r:embed="rId5" cstate="print"/>
          <a:stretch>
            <a:fillRect/>
          </a:stretch>
        </p:blipFill>
        <p:spPr>
          <a:xfrm>
            <a:off x="2627784" y="3507853"/>
            <a:ext cx="2160240" cy="1285343"/>
          </a:xfrm>
          <a:prstGeom prst="rect">
            <a:avLst/>
          </a:prstGeom>
        </p:spPr>
      </p:pic>
      <p:pic>
        <p:nvPicPr>
          <p:cNvPr id="13" name="Рисунок 12" descr="iFPZSASJV.jpg"/>
          <p:cNvPicPr>
            <a:picLocks noChangeAspect="1"/>
          </p:cNvPicPr>
          <p:nvPr/>
        </p:nvPicPr>
        <p:blipFill>
          <a:blip r:embed="rId6" cstate="print"/>
          <a:stretch>
            <a:fillRect/>
          </a:stretch>
        </p:blipFill>
        <p:spPr>
          <a:xfrm>
            <a:off x="4860032" y="3507854"/>
            <a:ext cx="1949413" cy="1299609"/>
          </a:xfrm>
          <a:prstGeom prst="rect">
            <a:avLst/>
          </a:prstGeom>
        </p:spPr>
      </p:pic>
      <p:pic>
        <p:nvPicPr>
          <p:cNvPr id="14" name="Рисунок 13" descr="image697438_45c2ee896ab37a87840dfc26a7aa9e6e.jpg"/>
          <p:cNvPicPr>
            <a:picLocks noChangeAspect="1"/>
          </p:cNvPicPr>
          <p:nvPr/>
        </p:nvPicPr>
        <p:blipFill>
          <a:blip r:embed="rId7" cstate="print"/>
          <a:stretch>
            <a:fillRect/>
          </a:stretch>
        </p:blipFill>
        <p:spPr>
          <a:xfrm>
            <a:off x="6948264" y="3507854"/>
            <a:ext cx="2257435" cy="129614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0"/>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ВОИНСКОЕ ПРИВЕТСТВИЕ В ВС РФ</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499992" y="699542"/>
            <a:ext cx="4176464" cy="2448272"/>
          </a:xfrm>
        </p:spPr>
        <p:txBody>
          <a:bodyPr/>
          <a:lstStyle/>
          <a:p>
            <a:pPr algn="just"/>
            <a:r>
              <a:rPr lang="ru-RU" sz="2000" b="1" dirty="0" smtClean="0"/>
              <a:t>В советской и современной российской армии честь отдают уже всей ладонью, обращенной вниз, причем средний палец смотрит в висок. (Смотри - берет, фуражка, пилотка, шлем).</a:t>
            </a:r>
            <a:endParaRPr lang="ru-RU" sz="2000" b="1" dirty="0"/>
          </a:p>
        </p:txBody>
      </p:sp>
      <p:pic>
        <p:nvPicPr>
          <p:cNvPr id="8" name="Рисунок 7" descr="Воинское приветствие РФ.jpg"/>
          <p:cNvPicPr>
            <a:picLocks noChangeAspect="1"/>
          </p:cNvPicPr>
          <p:nvPr/>
        </p:nvPicPr>
        <p:blipFill>
          <a:blip r:embed="rId4" cstate="print"/>
          <a:stretch>
            <a:fillRect/>
          </a:stretch>
        </p:blipFill>
        <p:spPr>
          <a:xfrm>
            <a:off x="755576" y="843558"/>
            <a:ext cx="3528392" cy="2515357"/>
          </a:xfrm>
          <a:prstGeom prst="rect">
            <a:avLst/>
          </a:prstGeom>
        </p:spPr>
      </p:pic>
      <p:pic>
        <p:nvPicPr>
          <p:cNvPr id="9" name="Рисунок 8" descr="99e0e2dcd594ce70897b6a7b858fda30-57853fd2966e29f7bb52f0aedc3fef33.jpg"/>
          <p:cNvPicPr>
            <a:picLocks noChangeAspect="1"/>
          </p:cNvPicPr>
          <p:nvPr/>
        </p:nvPicPr>
        <p:blipFill>
          <a:blip r:embed="rId5" cstate="print"/>
          <a:stretch>
            <a:fillRect/>
          </a:stretch>
        </p:blipFill>
        <p:spPr>
          <a:xfrm>
            <a:off x="539551" y="2787774"/>
            <a:ext cx="1736527" cy="2160240"/>
          </a:xfrm>
          <a:prstGeom prst="rect">
            <a:avLst/>
          </a:prstGeom>
        </p:spPr>
      </p:pic>
      <p:pic>
        <p:nvPicPr>
          <p:cNvPr id="10" name="Рисунок 9" descr="dace3805fcc9d7dcab5c63e34d758a80.jpg"/>
          <p:cNvPicPr>
            <a:picLocks noChangeAspect="1"/>
          </p:cNvPicPr>
          <p:nvPr/>
        </p:nvPicPr>
        <p:blipFill>
          <a:blip r:embed="rId6" cstate="print"/>
          <a:stretch>
            <a:fillRect/>
          </a:stretch>
        </p:blipFill>
        <p:spPr>
          <a:xfrm>
            <a:off x="2555776" y="2787774"/>
            <a:ext cx="2952328" cy="2166110"/>
          </a:xfrm>
          <a:prstGeom prst="rect">
            <a:avLst/>
          </a:prstGeom>
        </p:spPr>
      </p:pic>
      <p:pic>
        <p:nvPicPr>
          <p:cNvPr id="11" name="Рисунок 10" descr="Воинское приветствие танкисты.jpg"/>
          <p:cNvPicPr>
            <a:picLocks noChangeAspect="1"/>
          </p:cNvPicPr>
          <p:nvPr/>
        </p:nvPicPr>
        <p:blipFill>
          <a:blip r:embed="rId7" cstate="print"/>
          <a:stretch>
            <a:fillRect/>
          </a:stretch>
        </p:blipFill>
        <p:spPr>
          <a:xfrm>
            <a:off x="5652120" y="2787774"/>
            <a:ext cx="3275142" cy="218706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0"/>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ВОИНСКОЕ ПРИВЕТСТВИЕ В ВС РФ</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283968" y="699542"/>
            <a:ext cx="4392488" cy="4248472"/>
          </a:xfrm>
        </p:spPr>
        <p:txBody>
          <a:bodyPr/>
          <a:lstStyle/>
          <a:p>
            <a:pPr algn="just"/>
            <a:r>
              <a:rPr lang="ru-RU" sz="1800" b="1" dirty="0" smtClean="0"/>
              <a:t>Согласно устава Вооруженных сил Российской Федерации все военнослужащие  при встрече или обгоне обязаны приветствовать друг друга при этом должны строго соблюдать правила отдания воинского приветствия установленные строевым уставом ВС РФ.</a:t>
            </a:r>
          </a:p>
          <a:p>
            <a:pPr algn="just"/>
            <a:r>
              <a:rPr lang="ru-RU" sz="1800" b="1" dirty="0" smtClean="0"/>
              <a:t>Воинское </a:t>
            </a:r>
            <a:r>
              <a:rPr lang="ru-RU" sz="1800" b="1" dirty="0" smtClean="0"/>
              <a:t>приветствие это воплощение уважения, сплоченности, товарищества, проявление культуры</a:t>
            </a:r>
            <a:r>
              <a:rPr lang="ru-RU" sz="1800" b="1" dirty="0" smtClean="0"/>
              <a:t>. Подробнее как выполнять эти строевые приёмы мы разберем на практическом занятии</a:t>
            </a:r>
            <a:endParaRPr lang="ru-RU" sz="1800" b="1" dirty="0" smtClean="0"/>
          </a:p>
        </p:txBody>
      </p:sp>
      <p:pic>
        <p:nvPicPr>
          <p:cNvPr id="12" name="Рисунок 11" descr="s553514_5_5.jpeg"/>
          <p:cNvPicPr>
            <a:picLocks noChangeAspect="1"/>
          </p:cNvPicPr>
          <p:nvPr/>
        </p:nvPicPr>
        <p:blipFill>
          <a:blip r:embed="rId4" cstate="print"/>
          <a:stretch>
            <a:fillRect/>
          </a:stretch>
        </p:blipFill>
        <p:spPr>
          <a:xfrm>
            <a:off x="179512" y="1131590"/>
            <a:ext cx="4229734" cy="31683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0"/>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ВОИНСКОЕ ПРИВЕТСТВИЕ</a:t>
            </a:r>
            <a:r>
              <a:rPr lang="ru-RU" altLang="ru-RU" sz="2400" b="1" dirty="0" smtClean="0">
                <a:solidFill>
                  <a:srgbClr val="9A0000"/>
                </a:solidFill>
                <a:latin typeface="Arial Narrow" pitchFamily="34" charset="0"/>
              </a:rPr>
              <a:t>. СТРОЕВОЙ УСТАВ ВС РФ.</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611560" y="699542"/>
            <a:ext cx="8064896" cy="4248472"/>
          </a:xfrm>
        </p:spPr>
        <p:txBody>
          <a:bodyPr/>
          <a:lstStyle/>
          <a:p>
            <a:pPr algn="just"/>
            <a:r>
              <a:rPr lang="ru-RU" sz="1600" b="1" dirty="0" smtClean="0"/>
              <a:t>ВЫПОЛНЕНИЕ ВОИНСКОГО ПРИВЕТСТВИЯ, ВЫХОД ИЗ СТРОЯ И ВОЗВРАЩЕНИЕ В СТРОЙ. ПОДХОД К НАЧАЛЬНИКУ И ОТХОД ОТ </a:t>
            </a:r>
            <a:r>
              <a:rPr lang="ru-RU" sz="1600" b="1" dirty="0" smtClean="0"/>
              <a:t>НЕГО</a:t>
            </a:r>
          </a:p>
          <a:p>
            <a:pPr algn="just"/>
            <a:r>
              <a:rPr lang="ru-RU" sz="1600" b="1" dirty="0" smtClean="0"/>
              <a:t> </a:t>
            </a:r>
            <a:r>
              <a:rPr lang="ru-RU" sz="1600" b="1" dirty="0" smtClean="0"/>
              <a:t>1. ВЫПОЛНЕНИЕ ВОИНСКОГО ПРИВЕТСТВИЯ БЕЗ ОРУЖИЯ НА МЕСТЕ И В </a:t>
            </a:r>
            <a:r>
              <a:rPr lang="ru-RU" sz="1600" b="1" dirty="0" smtClean="0"/>
              <a:t>ДВИЖЕНИИ</a:t>
            </a:r>
          </a:p>
          <a:p>
            <a:pPr algn="just"/>
            <a:r>
              <a:rPr lang="ru-RU" sz="1600" b="1" dirty="0" smtClean="0"/>
              <a:t> </a:t>
            </a:r>
            <a:r>
              <a:rPr lang="ru-RU" sz="1600" b="1" dirty="0" smtClean="0"/>
              <a:t>60. Воинское приветствие выполняется четко и молодцевато, с точным соблюдением правил строевой стойки и движения</a:t>
            </a:r>
            <a:r>
              <a:rPr lang="ru-RU" sz="1600" b="1" dirty="0" smtClean="0"/>
              <a:t>.</a:t>
            </a:r>
          </a:p>
          <a:p>
            <a:pPr algn="just"/>
            <a:r>
              <a:rPr lang="ru-RU" sz="1600" b="1" dirty="0" smtClean="0"/>
              <a:t> </a:t>
            </a:r>
            <a:r>
              <a:rPr lang="ru-RU" sz="1600" b="1" dirty="0" smtClean="0"/>
              <a:t>61. Для выполнения воинского приветствия на месте вне строя без головного убора за </a:t>
            </a:r>
            <a:r>
              <a:rPr lang="ru-RU" sz="1600" b="1" dirty="0" smtClean="0"/>
              <a:t>три - четыре </a:t>
            </a:r>
            <a:r>
              <a:rPr lang="ru-RU" sz="1600" b="1" dirty="0" smtClean="0"/>
              <a:t>шага до начальника (старшего) повернуться в его сторону, принять строевую стойку и смотреть ему в лицо, поворачивая вслед за ним голову. Если головной убор надет, то, кроме того, приложить кратчайшим путем правую руку к головному убору так, чтобы пальцы были вместе, ладонь прямая, средний палец касался нижнего края головного убора (у козырька), а локоть был на линии и высоте плеча (рис. 11). При повороте головы в сторону начальника (старшего) положение руки у головного убора остается без изменения (рис. 12). Когда начальник (старший) минует выполняющего воинское приветствие, голову поставить прямо и одновременно с этим опустить руку. Рис. 11. Выполнение воинского приветствия на месте Рис. 12. Выполнение воинского приветствия в движении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0"/>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ВОИНСКОЕ ПРИВЕТСТВИЕ</a:t>
            </a:r>
            <a:r>
              <a:rPr lang="ru-RU" altLang="ru-RU" sz="2400" b="1" dirty="0" smtClean="0">
                <a:solidFill>
                  <a:srgbClr val="9A0000"/>
                </a:solidFill>
                <a:latin typeface="Arial Narrow" pitchFamily="34" charset="0"/>
              </a:rPr>
              <a:t>. СТРОЕВОЙ УСТАВ ВС РФ.</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611560" y="699542"/>
            <a:ext cx="8064896" cy="4248472"/>
          </a:xfrm>
        </p:spPr>
        <p:txBody>
          <a:bodyPr/>
          <a:lstStyle/>
          <a:p>
            <a:pPr algn="just"/>
            <a:r>
              <a:rPr lang="ru-RU" sz="1600" b="1" dirty="0" smtClean="0"/>
              <a:t>ВЫПОЛНЕНИЕ ВОИНСКОГО ПРИВЕТСТВИЯ, ВЫХОД ИЗ СТРОЯ И ВОЗВРАЩЕНИЕ В СТРОЙ. ПОДХОД К НАЧАЛЬНИКУ И ОТХОД ОТ </a:t>
            </a:r>
            <a:r>
              <a:rPr lang="ru-RU" sz="1600" b="1" dirty="0" smtClean="0"/>
              <a:t>НЕГО</a:t>
            </a:r>
          </a:p>
          <a:p>
            <a:pPr algn="just"/>
            <a:r>
              <a:rPr lang="ru-RU" sz="1600" b="1" dirty="0" smtClean="0"/>
              <a:t> </a:t>
            </a:r>
            <a:r>
              <a:rPr lang="ru-RU" sz="1600" b="1" dirty="0" smtClean="0"/>
              <a:t>1. ВЫПОЛНЕНИЕ ВОИНСКОГО ПРИВЕТСТВИЯ БЕЗ ОРУЖИЯ НА МЕСТЕ И В </a:t>
            </a:r>
            <a:r>
              <a:rPr lang="ru-RU" sz="1600" b="1" dirty="0" smtClean="0"/>
              <a:t>ДВИЖЕНИИ</a:t>
            </a:r>
          </a:p>
          <a:p>
            <a:pPr algn="just"/>
            <a:r>
              <a:rPr lang="ru-RU" sz="1600" b="1" dirty="0" smtClean="0"/>
              <a:t> 62. Для выполнения воинского приветствия в движении вне строя без головного убора за </a:t>
            </a:r>
            <a:r>
              <a:rPr lang="ru-RU" sz="1600" b="1" dirty="0" err="1" smtClean="0"/>
              <a:t>тричетыре</a:t>
            </a:r>
            <a:r>
              <a:rPr lang="ru-RU" sz="1600" b="1" dirty="0" smtClean="0"/>
              <a:t> шага до начальника (старшего) одновременно с постановкой ноги прекратить движение руками, повернуть голову в его сторону и, продолжая движение, смотреть ему в лицо. Пройдя начальника (старшего), голову поставить прямо и продолжать движение руками. При надетом головном уборе одновременно с постановкой ноги на землю повернуть голову и приложить правую руку к головному убору, левую руку держать неподвижно у бедра (рис. 12); пройдя начальника (старшего), одновременно с постановкой левой ноги на землю голову поставить прямо, а правую руку опустить. При обгоне начальника (старшего) воинское приветствие выполнять с первым шагом обгона. Со вторым шагом голову поставить прямо, и правую руку опустить</a:t>
            </a:r>
            <a:r>
              <a:rPr lang="ru-RU" sz="1600" b="1" dirty="0" smtClean="0"/>
              <a:t>.</a:t>
            </a:r>
          </a:p>
          <a:p>
            <a:pPr algn="just"/>
            <a:r>
              <a:rPr lang="ru-RU" sz="1600" b="1" dirty="0" smtClean="0"/>
              <a:t>63. Если у военнослужащего руки заняты ношей, воинское приветствие выполнять поворотом головы в сторону начальника (старшего).</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0"/>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ВОИНСКОЕ ПРИВЕТСТВИЕ</a:t>
            </a:r>
            <a:r>
              <a:rPr lang="ru-RU" sz="2400" b="1" dirty="0" smtClean="0">
                <a:solidFill>
                  <a:srgbClr val="9A0000"/>
                </a:solidFill>
                <a:latin typeface="Arial Narrow" pitchFamily="34" charset="0"/>
              </a:rPr>
              <a:t> </a:t>
            </a:r>
            <a:r>
              <a:rPr lang="ru-RU" sz="2400" b="1" dirty="0" smtClean="0">
                <a:solidFill>
                  <a:srgbClr val="9A0000"/>
                </a:solidFill>
                <a:latin typeface="Arial Narrow" pitchFamily="34" charset="0"/>
              </a:rPr>
              <a:t>и ВОИНСКИЕ ПОЧЕСТИ</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611560" y="699542"/>
            <a:ext cx="8064896" cy="4248472"/>
          </a:xfrm>
        </p:spPr>
        <p:txBody>
          <a:bodyPr/>
          <a:lstStyle/>
          <a:p>
            <a:r>
              <a:rPr lang="ru-RU" sz="1600" b="1" dirty="0" smtClean="0"/>
              <a:t>Дань уважения</a:t>
            </a:r>
          </a:p>
          <a:p>
            <a:pPr algn="just"/>
            <a:r>
              <a:rPr lang="ru-RU" sz="1600" b="1" dirty="0" smtClean="0"/>
              <a:t>Для российских военнослужащих выполнение воинского приветствия обязательно для дани уважения:</a:t>
            </a:r>
          </a:p>
          <a:p>
            <a:pPr algn="just"/>
            <a:r>
              <a:rPr lang="ru-RU" sz="1600" b="1" dirty="0" smtClean="0"/>
              <a:t>Могиле Неизвестного Солдата.</a:t>
            </a:r>
          </a:p>
          <a:p>
            <a:pPr algn="just"/>
            <a:r>
              <a:rPr lang="ru-RU" sz="1600" b="1" dirty="0" smtClean="0"/>
              <a:t>Братским могилам военнослужащих, что отдали свою жизнь за Родину.</a:t>
            </a:r>
          </a:p>
          <a:p>
            <a:pPr algn="just"/>
            <a:r>
              <a:rPr lang="ru-RU" sz="1600" b="1" dirty="0" smtClean="0"/>
              <a:t>Государственному флагу России.</a:t>
            </a:r>
          </a:p>
          <a:p>
            <a:pPr algn="just"/>
            <a:r>
              <a:rPr lang="ru-RU" sz="1600" b="1" dirty="0" smtClean="0"/>
              <a:t>Боевому знамени своей в/ч. А также Военно-морскому флагу при прибытии/убытии на корабль.</a:t>
            </a:r>
          </a:p>
          <a:p>
            <a:pPr algn="just"/>
            <a:r>
              <a:rPr lang="ru-RU" sz="1600" b="1" dirty="0" smtClean="0"/>
              <a:t>Похоронным процессиям, которые сопровождаются воинскими подразделениями.</a:t>
            </a:r>
          </a:p>
          <a:p>
            <a:pPr algn="just"/>
            <a:endParaRPr lang="ru-RU" sz="1600" b="1" dirty="0" smtClean="0"/>
          </a:p>
        </p:txBody>
      </p:sp>
      <p:pic>
        <p:nvPicPr>
          <p:cNvPr id="7" name="Рисунок 6" descr="site-013(255)-1600x1600.jpg"/>
          <p:cNvPicPr>
            <a:picLocks noChangeAspect="1"/>
          </p:cNvPicPr>
          <p:nvPr/>
        </p:nvPicPr>
        <p:blipFill>
          <a:blip r:embed="rId4" cstate="print"/>
          <a:stretch>
            <a:fillRect/>
          </a:stretch>
        </p:blipFill>
        <p:spPr>
          <a:xfrm>
            <a:off x="755576" y="3435846"/>
            <a:ext cx="2080683" cy="1387668"/>
          </a:xfrm>
          <a:prstGeom prst="rect">
            <a:avLst/>
          </a:prstGeom>
        </p:spPr>
      </p:pic>
      <p:pic>
        <p:nvPicPr>
          <p:cNvPr id="9" name="Рисунок 8" descr="snimok-jekrana-2020-06-11-v-09-18-49.png"/>
          <p:cNvPicPr>
            <a:picLocks noChangeAspect="1"/>
          </p:cNvPicPr>
          <p:nvPr/>
        </p:nvPicPr>
        <p:blipFill>
          <a:blip r:embed="rId5" cstate="print"/>
          <a:stretch>
            <a:fillRect/>
          </a:stretch>
        </p:blipFill>
        <p:spPr>
          <a:xfrm>
            <a:off x="3419872" y="3435846"/>
            <a:ext cx="2016224" cy="1388674"/>
          </a:xfrm>
          <a:prstGeom prst="rect">
            <a:avLst/>
          </a:prstGeom>
        </p:spPr>
      </p:pic>
      <p:pic>
        <p:nvPicPr>
          <p:cNvPr id="10" name="Рисунок 9" descr="11b67d745ccffa2c565f7115a5e8355d.jpg"/>
          <p:cNvPicPr>
            <a:picLocks noChangeAspect="1"/>
          </p:cNvPicPr>
          <p:nvPr/>
        </p:nvPicPr>
        <p:blipFill>
          <a:blip r:embed="rId6" cstate="print"/>
          <a:stretch>
            <a:fillRect/>
          </a:stretch>
        </p:blipFill>
        <p:spPr>
          <a:xfrm>
            <a:off x="6012160" y="3435846"/>
            <a:ext cx="2088232" cy="13921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ВОИНСКОЕ ПРИВЕТСТВИЕ</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sp>
        <p:nvSpPr>
          <p:cNvPr id="9" name="Содержимое 8"/>
          <p:cNvSpPr>
            <a:spLocks noGrp="1"/>
          </p:cNvSpPr>
          <p:nvPr>
            <p:ph sz="half" idx="2"/>
          </p:nvPr>
        </p:nvSpPr>
        <p:spPr>
          <a:xfrm>
            <a:off x="539552" y="843558"/>
            <a:ext cx="8604448" cy="3672408"/>
          </a:xfrm>
        </p:spPr>
        <p:txBody>
          <a:bodyPr/>
          <a:lstStyle/>
          <a:p>
            <a:pPr algn="just"/>
            <a:r>
              <a:rPr lang="ru-RU" sz="1800" b="1" dirty="0" smtClean="0"/>
              <a:t>Воинское приветствие</a:t>
            </a:r>
            <a:r>
              <a:rPr lang="ru-RU" sz="1800" dirty="0" smtClean="0"/>
              <a:t>  военнослужащих или формирований вооружённых сил (ВС) различных государств, установленное в соответствии с руководящими документами, относится к воинским ритуалам, традициям или к воинскому этикету.</a:t>
            </a:r>
          </a:p>
          <a:p>
            <a:pPr algn="just"/>
            <a:r>
              <a:rPr lang="ru-RU" sz="1800" dirty="0" smtClean="0"/>
              <a:t>Воинское приветствие и порядок его выполнения различаются в различных вооружённых силах в соответствии с историческим развитием военного дела, с их социальным и политическим строем, уровнем развития промышленного производства, науки и образования, культурных традиций населения, духовного состояния общества в государстве.</a:t>
            </a:r>
          </a:p>
          <a:p>
            <a:pPr algn="just"/>
            <a:r>
              <a:rPr lang="ru-RU" sz="1800" dirty="0" smtClean="0"/>
              <a:t>Воинское приветствие может выполняться самостоятельно военнослужащим или по команде личным составом формирования (воинской частью, кораблём, подразделением).</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1588" y="699542"/>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Воинское приветствие</a:t>
            </a:r>
            <a:r>
              <a:rPr lang="ru-RU" sz="2400" b="1" dirty="0" smtClean="0"/>
              <a:t>.</a:t>
            </a:r>
          </a:p>
          <a:p>
            <a:pPr algn="ctr" eaLnBrk="1" hangingPunct="1"/>
            <a:r>
              <a:rPr lang="ru-RU" sz="2400" b="1" dirty="0" smtClean="0"/>
              <a:t> Как родилось русское воинское приветствие?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57200" y="843558"/>
            <a:ext cx="5338936" cy="3751064"/>
          </a:xfrm>
        </p:spPr>
        <p:txBody>
          <a:bodyPr/>
          <a:lstStyle/>
          <a:p>
            <a:pPr algn="just"/>
            <a:r>
              <a:rPr lang="ru-RU" sz="2000" dirty="0" smtClean="0">
                <a:latin typeface="Times New Roman" pitchFamily="18" charset="0"/>
                <a:cs typeface="Times New Roman" pitchFamily="18" charset="0"/>
              </a:rPr>
              <a:t>Откуда появилось воинское приветствие «отдать честь»? Этот вопрос у историков не вызывает затруднений. Все сходятся на том, что изначально это был ритуальный жест средневековых рыцарей. Встретились, например, два рыцаря – (а вы не забывайте, что все рыцари были очень благородными) и при встрече в знак дружеских намерений открывали забрало, для чего поднимали правую руку к шлему.</a:t>
            </a:r>
            <a:endParaRPr lang="ru-RU" sz="2000" dirty="0">
              <a:latin typeface="Times New Roman" pitchFamily="18" charset="0"/>
              <a:cs typeface="Times New Roman" pitchFamily="18" charset="0"/>
            </a:endParaRPr>
          </a:p>
        </p:txBody>
      </p:sp>
      <p:pic>
        <p:nvPicPr>
          <p:cNvPr id="7" name="Рисунок 6" descr="Воинское приветствие рыцари.jpg"/>
          <p:cNvPicPr>
            <a:picLocks noChangeAspect="1"/>
          </p:cNvPicPr>
          <p:nvPr/>
        </p:nvPicPr>
        <p:blipFill>
          <a:blip r:embed="rId4" cstate="print"/>
          <a:stretch>
            <a:fillRect/>
          </a:stretch>
        </p:blipFill>
        <p:spPr>
          <a:xfrm>
            <a:off x="6012160" y="2859782"/>
            <a:ext cx="2917054" cy="1944216"/>
          </a:xfrm>
          <a:prstGeom prst="rect">
            <a:avLst/>
          </a:prstGeom>
        </p:spPr>
      </p:pic>
      <p:pic>
        <p:nvPicPr>
          <p:cNvPr id="8" name="Рисунок 7" descr="Воинское приветствие рыцари1.jpg"/>
          <p:cNvPicPr>
            <a:picLocks noChangeAspect="1"/>
          </p:cNvPicPr>
          <p:nvPr/>
        </p:nvPicPr>
        <p:blipFill>
          <a:blip r:embed="rId5" cstate="print"/>
          <a:stretch>
            <a:fillRect/>
          </a:stretch>
        </p:blipFill>
        <p:spPr>
          <a:xfrm>
            <a:off x="5940152" y="915566"/>
            <a:ext cx="3072340" cy="17281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12" name="Содержимое 11"/>
          <p:cNvSpPr>
            <a:spLocks noGrp="1"/>
          </p:cNvSpPr>
          <p:nvPr>
            <p:ph sz="half" idx="2"/>
          </p:nvPr>
        </p:nvSpPr>
        <p:spPr>
          <a:xfrm>
            <a:off x="457200" y="843558"/>
            <a:ext cx="5410944" cy="3751064"/>
          </a:xfrm>
        </p:spPr>
        <p:txBody>
          <a:bodyPr/>
          <a:lstStyle/>
          <a:p>
            <a:pPr algn="just"/>
            <a:r>
              <a:rPr lang="ru-RU" sz="2000" dirty="0" smtClean="0">
                <a:latin typeface="Times New Roman" pitchFamily="18" charset="0"/>
                <a:cs typeface="Times New Roman" pitchFamily="18" charset="0"/>
              </a:rPr>
              <a:t>Потом появились шляпы, береты, колпаки, которые снимались при поклоне, что также соответствовало приветствию, благодарности, поздравлению, прощанию при расставании. При этом поклон служилого мало чем отличался от поклона обычного человека. Различия были заметны лишь в манере их исполнения и зависели от социального положения того, кто их исполнял. На поклон простолюдина можно было не отвечать, а вот королю или епископу кланялись по полной программе.</a:t>
            </a:r>
            <a:endParaRPr lang="ru-RU" sz="2000" dirty="0">
              <a:latin typeface="Times New Roman" pitchFamily="18" charset="0"/>
              <a:cs typeface="Times New Roman" pitchFamily="18" charset="0"/>
            </a:endParaRPr>
          </a:p>
        </p:txBody>
      </p:sp>
      <p:pic>
        <p:nvPicPr>
          <p:cNvPr id="13" name="Рисунок 12" descr="снятие голубора.jpg"/>
          <p:cNvPicPr>
            <a:picLocks noChangeAspect="1"/>
          </p:cNvPicPr>
          <p:nvPr/>
        </p:nvPicPr>
        <p:blipFill>
          <a:blip r:embed="rId4" cstate="print"/>
          <a:stretch>
            <a:fillRect/>
          </a:stretch>
        </p:blipFill>
        <p:spPr>
          <a:xfrm>
            <a:off x="6071018" y="987574"/>
            <a:ext cx="3072982" cy="3233911"/>
          </a:xfrm>
          <a:prstGeom prst="rect">
            <a:avLst/>
          </a:prstGeom>
        </p:spPr>
      </p:pic>
      <p:sp>
        <p:nvSpPr>
          <p:cNvPr id="14" name="Прямоугольник 13"/>
          <p:cNvSpPr/>
          <p:nvPr/>
        </p:nvSpPr>
        <p:spPr>
          <a:xfrm>
            <a:off x="827584" y="0"/>
            <a:ext cx="7704856" cy="707886"/>
          </a:xfrm>
          <a:prstGeom prst="rect">
            <a:avLst/>
          </a:prstGeom>
        </p:spPr>
        <p:txBody>
          <a:bodyPr wrap="square">
            <a:spAutoFit/>
          </a:bodyPr>
          <a:lstStyle/>
          <a:p>
            <a:pPr algn="ctr" eaLnBrk="1" hangingPunct="1"/>
            <a:r>
              <a:rPr lang="ru-RU" sz="2000" b="1" dirty="0" smtClean="0"/>
              <a:t> Воинское приветствие.</a:t>
            </a:r>
          </a:p>
          <a:p>
            <a:pPr algn="ctr" eaLnBrk="1" hangingPunct="1"/>
            <a:r>
              <a:rPr lang="ru-RU" sz="2000" b="1" dirty="0" smtClean="0"/>
              <a:t> Как родилось русское воинское приветствие? </a:t>
            </a:r>
            <a:endParaRPr lang="ru-RU" altLang="ru-RU" sz="2000" b="1" dirty="0">
              <a:solidFill>
                <a:srgbClr val="9A0000"/>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899592" y="699542"/>
            <a:ext cx="7776864" cy="1656184"/>
          </a:xfrm>
        </p:spPr>
        <p:txBody>
          <a:bodyPr/>
          <a:lstStyle/>
          <a:p>
            <a:r>
              <a:rPr lang="ru-RU" dirty="0" smtClean="0"/>
              <a:t>Со </a:t>
            </a:r>
            <a:r>
              <a:rPr lang="ru-RU" dirty="0" smtClean="0"/>
              <a:t>временем, когда произошло отделение воинского сословия от безоружного населения, появились и чисто воинские приветствия, такие как салют шпагой или взятие ружья в положение «на караул».</a:t>
            </a:r>
            <a:endParaRPr lang="ru-RU" dirty="0" smtClean="0"/>
          </a:p>
          <a:p>
            <a:endParaRPr lang="ru-RU" dirty="0"/>
          </a:p>
        </p:txBody>
      </p:sp>
      <p:sp>
        <p:nvSpPr>
          <p:cNvPr id="7" name="Прямоугольник 6"/>
          <p:cNvSpPr/>
          <p:nvPr/>
        </p:nvSpPr>
        <p:spPr>
          <a:xfrm>
            <a:off x="1187624" y="0"/>
            <a:ext cx="7416824" cy="707886"/>
          </a:xfrm>
          <a:prstGeom prst="rect">
            <a:avLst/>
          </a:prstGeom>
        </p:spPr>
        <p:txBody>
          <a:bodyPr wrap="square">
            <a:spAutoFit/>
          </a:bodyPr>
          <a:lstStyle/>
          <a:p>
            <a:pPr algn="ctr" eaLnBrk="1" hangingPunct="1"/>
            <a:r>
              <a:rPr lang="ru-RU" b="1" dirty="0" smtClean="0"/>
              <a:t> </a:t>
            </a:r>
            <a:r>
              <a:rPr lang="ru-RU" sz="2000" b="1" dirty="0" smtClean="0"/>
              <a:t>Воинское приветствие.</a:t>
            </a:r>
          </a:p>
          <a:p>
            <a:pPr algn="ctr" eaLnBrk="1" hangingPunct="1"/>
            <a:r>
              <a:rPr lang="ru-RU" sz="2000" b="1" dirty="0" smtClean="0"/>
              <a:t> Как родилось русское воинское приветствие? </a:t>
            </a:r>
            <a:endParaRPr lang="ru-RU" altLang="ru-RU" sz="2000" b="1" dirty="0">
              <a:solidFill>
                <a:srgbClr val="9A0000"/>
              </a:solidFill>
              <a:latin typeface="Arial Narrow" pitchFamily="34" charset="0"/>
            </a:endParaRPr>
          </a:p>
        </p:txBody>
      </p:sp>
      <p:pic>
        <p:nvPicPr>
          <p:cNvPr id="8" name="Рисунок 7" descr="Воинское приветствие1.jpg"/>
          <p:cNvPicPr>
            <a:picLocks noChangeAspect="1"/>
          </p:cNvPicPr>
          <p:nvPr/>
        </p:nvPicPr>
        <p:blipFill>
          <a:blip r:embed="rId4" cstate="print"/>
          <a:stretch>
            <a:fillRect/>
          </a:stretch>
        </p:blipFill>
        <p:spPr>
          <a:xfrm>
            <a:off x="395536" y="2283718"/>
            <a:ext cx="3534939" cy="2592288"/>
          </a:xfrm>
          <a:prstGeom prst="rect">
            <a:avLst/>
          </a:prstGeom>
        </p:spPr>
      </p:pic>
      <p:pic>
        <p:nvPicPr>
          <p:cNvPr id="10" name="Рисунок 9" descr="На ружье.jpg"/>
          <p:cNvPicPr>
            <a:picLocks noChangeAspect="1"/>
          </p:cNvPicPr>
          <p:nvPr/>
        </p:nvPicPr>
        <p:blipFill>
          <a:blip r:embed="rId5" cstate="print"/>
          <a:stretch>
            <a:fillRect/>
          </a:stretch>
        </p:blipFill>
        <p:spPr>
          <a:xfrm>
            <a:off x="5868144" y="2283718"/>
            <a:ext cx="2124276" cy="271576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179357"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Воинское приветствие</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sp>
        <p:nvSpPr>
          <p:cNvPr id="11" name="Содержимое 10"/>
          <p:cNvSpPr>
            <a:spLocks noGrp="1"/>
          </p:cNvSpPr>
          <p:nvPr>
            <p:ph sz="half" idx="2"/>
          </p:nvPr>
        </p:nvSpPr>
        <p:spPr>
          <a:xfrm>
            <a:off x="3707904" y="771550"/>
            <a:ext cx="5436096" cy="4248472"/>
          </a:xfrm>
        </p:spPr>
        <p:txBody>
          <a:bodyPr/>
          <a:lstStyle/>
          <a:p>
            <a:pPr algn="just">
              <a:buNone/>
            </a:pPr>
            <a:r>
              <a:rPr lang="ru-RU" sz="1600" b="1" dirty="0" smtClean="0"/>
              <a:t>.</a:t>
            </a:r>
            <a:r>
              <a:rPr lang="ru-RU" sz="1600" dirty="0" smtClean="0"/>
              <a:t> </a:t>
            </a:r>
            <a:r>
              <a:rPr lang="ru-RU" sz="1600" b="1" dirty="0" smtClean="0"/>
              <a:t>Развитие армии, появление новых видов оружия внесли свои коррективы и в появление новых видов головных уборов, которые снять быстро иногда было просто невозможно. К примеру, в середине XVIII века самым распространенным головным убором была треуголка, и в суворовском «Полковом учреждении» 1763 года указывается в качестве приветствия снятие шляпы с поклоном. При этом шляпу полагалось снимать левой рукой, ибо в правой была трость или шпага. Новые головные уборы с застежками и ремешками, высокие кивера и каски вносили определенные сложности для таких приветствий. Оставались салюты обнаженным клинком, но и они стали не очень удобными. Искали и нашли альтернативный жест, обозначающий приветствие. Так и возникло условное движение руки к голове, которое было чисто символическим и обозначало ее обнажение.</a:t>
            </a:r>
            <a:endParaRPr lang="ru-RU" sz="1600" b="1" dirty="0"/>
          </a:p>
        </p:txBody>
      </p:sp>
      <p:pic>
        <p:nvPicPr>
          <p:cNvPr id="12" name="Рисунок 11" descr="Воинское приветствие 4.jpeg"/>
          <p:cNvPicPr>
            <a:picLocks noChangeAspect="1"/>
          </p:cNvPicPr>
          <p:nvPr/>
        </p:nvPicPr>
        <p:blipFill>
          <a:blip r:embed="rId4" cstate="print"/>
          <a:stretch>
            <a:fillRect/>
          </a:stretch>
        </p:blipFill>
        <p:spPr>
          <a:xfrm>
            <a:off x="107505" y="1266588"/>
            <a:ext cx="3384376" cy="342432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179357"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Воинское приветствие</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sp>
        <p:nvSpPr>
          <p:cNvPr id="11" name="Содержимое 10"/>
          <p:cNvSpPr>
            <a:spLocks noGrp="1"/>
          </p:cNvSpPr>
          <p:nvPr>
            <p:ph sz="half" idx="2"/>
          </p:nvPr>
        </p:nvSpPr>
        <p:spPr>
          <a:xfrm>
            <a:off x="3707904" y="771550"/>
            <a:ext cx="5436096" cy="4248472"/>
          </a:xfrm>
        </p:spPr>
        <p:txBody>
          <a:bodyPr/>
          <a:lstStyle/>
          <a:p>
            <a:r>
              <a:rPr lang="ru-RU" sz="1800" dirty="0" smtClean="0"/>
              <a:t>Интересно, что вначале к виску подносились только два пальца, а остальные пальцы прижимались к ладони. Но в дальнейшем у военных стало этикетной нормой подносить кисть руки к козырьку с выпрямленными пальцами, ладонью вниз. Правда, в польской армии продолжает использоваться приветствие с двумя пальцами.</a:t>
            </a:r>
          </a:p>
          <a:p>
            <a:r>
              <a:rPr lang="ru-RU" sz="1800" dirty="0" smtClean="0"/>
              <a:t>Со временем этот жест стал привычным и практически машинальным. Для многих молодых офицеров он стал еще и поводом для определенного щегольства, и в результате мы получили жаргонное слово «козырнуть», что вносило легкую ироническую нотку в уставные отношения.</a:t>
            </a:r>
          </a:p>
          <a:p>
            <a:pPr algn="just">
              <a:buNone/>
            </a:pPr>
            <a:endParaRPr lang="ru-RU" sz="1600" b="1" dirty="0"/>
          </a:p>
        </p:txBody>
      </p:sp>
      <p:pic>
        <p:nvPicPr>
          <p:cNvPr id="7" name="Рисунок 6" descr="Воинское приветствие2.jpg"/>
          <p:cNvPicPr>
            <a:picLocks noChangeAspect="1"/>
          </p:cNvPicPr>
          <p:nvPr/>
        </p:nvPicPr>
        <p:blipFill>
          <a:blip r:embed="rId4" cstate="print"/>
          <a:stretch>
            <a:fillRect/>
          </a:stretch>
        </p:blipFill>
        <p:spPr>
          <a:xfrm>
            <a:off x="1043608" y="915566"/>
            <a:ext cx="1637408" cy="2232248"/>
          </a:xfrm>
          <a:prstGeom prst="rect">
            <a:avLst/>
          </a:prstGeom>
        </p:spPr>
      </p:pic>
      <p:pic>
        <p:nvPicPr>
          <p:cNvPr id="8" name="Рисунок 7" descr="Воинское приветствиедвапальца.jpg"/>
          <p:cNvPicPr>
            <a:picLocks noChangeAspect="1"/>
          </p:cNvPicPr>
          <p:nvPr/>
        </p:nvPicPr>
        <p:blipFill>
          <a:blip r:embed="rId5" cstate="print"/>
          <a:stretch>
            <a:fillRect/>
          </a:stretch>
        </p:blipFill>
        <p:spPr>
          <a:xfrm>
            <a:off x="323528" y="3219822"/>
            <a:ext cx="3079945" cy="172819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ВОИНСКОЕ ПРИВЕТСТВИЕ В СОВРЕМЕННОЙ АРМИИ</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899592" y="699542"/>
            <a:ext cx="7776864" cy="4443958"/>
          </a:xfrm>
        </p:spPr>
        <p:txBody>
          <a:bodyPr/>
          <a:lstStyle/>
          <a:p>
            <a:r>
              <a:rPr lang="ru-RU" dirty="0" smtClean="0"/>
              <a:t>По другой версии традиция современного военного приветствия берет начало на острове Великобритания. Во многих армиях мира младшие чины приветствовали старших, снимая шляпу, так было и в британской армии, однако к XVIII—XIX векам головные уборы солдат стали столь громоздкими, что это приветствие свелось к простому касанию козырька. Известное нам приветствие оформилось в 1745 году в полку </a:t>
            </a:r>
            <a:r>
              <a:rPr lang="ru-RU" dirty="0" err="1" smtClean="0"/>
              <a:t>Колдстрим</a:t>
            </a:r>
            <a:r>
              <a:rPr lang="ru-RU" dirty="0" smtClean="0"/>
              <a:t> — элитном гвардейском подразделении личной охраны английской королевы.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ВОИНСКОЕ ПРИВЕТСТВИЕ</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932040" y="843558"/>
            <a:ext cx="4211960" cy="3960440"/>
          </a:xfrm>
        </p:spPr>
        <p:txBody>
          <a:bodyPr/>
          <a:lstStyle/>
          <a:p>
            <a:pPr algn="just">
              <a:buNone/>
            </a:pPr>
            <a:r>
              <a:rPr lang="ru-RU" sz="1600" b="1" dirty="0" smtClean="0"/>
              <a:t>В полковом уставе гвардейцев записали</a:t>
            </a:r>
            <a:r>
              <a:rPr lang="ru-RU" sz="1600" b="1" dirty="0" smtClean="0"/>
              <a:t>: «</a:t>
            </a:r>
            <a:r>
              <a:rPr lang="ru-RU" sz="1600" b="1" dirty="0" smtClean="0"/>
              <a:t>Личному составу приказано не поднимать шляпы, когда они проходят мимо офицера или обращаются к нему, но лишь прижимать руки к шляпе и кланяться». В 1762 году устав уже шотландских гвардейцев уточняет: «Так как ничто так не обезображивает головной убор и не загрязняет шнуровки, как снятие шляпы, личному составу на будущее приказано только коротким жестом поднимать к шляпе ладонь при проходе мимо офицера». Подобное новшество вызвало определенное сопротивление, но, как видим, все-таки прижилось.</a:t>
            </a:r>
            <a:endParaRPr lang="ru-RU" sz="1600" b="1" dirty="0"/>
          </a:p>
        </p:txBody>
      </p:sp>
      <p:pic>
        <p:nvPicPr>
          <p:cNvPr id="7" name="Рисунок 6" descr="Воинское приветствие5.jpg"/>
          <p:cNvPicPr>
            <a:picLocks noChangeAspect="1"/>
          </p:cNvPicPr>
          <p:nvPr/>
        </p:nvPicPr>
        <p:blipFill>
          <a:blip r:embed="rId4" cstate="print"/>
          <a:stretch>
            <a:fillRect/>
          </a:stretch>
        </p:blipFill>
        <p:spPr>
          <a:xfrm>
            <a:off x="179512" y="1275606"/>
            <a:ext cx="4680520" cy="295881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6436</TotalTime>
  <Words>1508</Words>
  <Application>Microsoft Office PowerPoint</Application>
  <PresentationFormat>Экран (16:9)</PresentationFormat>
  <Paragraphs>79</Paragraphs>
  <Slides>17</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Программа дополнительного образования военно-патриотического объединения.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cp:lastModifiedBy>
  <cp:revision>351</cp:revision>
  <cp:lastPrinted>2016-05-12T07:52:06Z</cp:lastPrinted>
  <dcterms:created xsi:type="dcterms:W3CDTF">2016-02-04T07:46:41Z</dcterms:created>
  <dcterms:modified xsi:type="dcterms:W3CDTF">2022-10-05T19:09:30Z</dcterms:modified>
</cp:coreProperties>
</file>