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4" r:id="rId2"/>
    <p:sldId id="362"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91" r:id="rId29"/>
    <p:sldId id="392" r:id="rId30"/>
    <p:sldId id="388" r:id="rId31"/>
    <p:sldId id="397" r:id="rId32"/>
    <p:sldId id="389" r:id="rId33"/>
    <p:sldId id="393" r:id="rId34"/>
    <p:sldId id="398" r:id="rId35"/>
    <p:sldId id="390" r:id="rId36"/>
  </p:sldIdLst>
  <p:sldSz cx="9144000" cy="5143500" type="screen16x9"/>
  <p:notesSz cx="6742113" cy="9872663"/>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9A0000"/>
    <a:srgbClr val="760000"/>
    <a:srgbClr val="97B953"/>
    <a:srgbClr val="9F092D"/>
    <a:srgbClr val="F9AD6F"/>
    <a:srgbClr val="6B6B6B"/>
    <a:srgbClr val="4D4D4D"/>
    <a:srgbClr val="5252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42" autoAdjust="0"/>
    <p:restoredTop sz="94660"/>
  </p:normalViewPr>
  <p:slideViewPr>
    <p:cSldViewPr>
      <p:cViewPr>
        <p:scale>
          <a:sx n="90" d="100"/>
          <a:sy n="90" d="100"/>
        </p:scale>
        <p:origin x="-1248" y="-504"/>
      </p:cViewPr>
      <p:guideLst>
        <p:guide orient="horz" pos="1926"/>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000" cy="493713"/>
          </a:xfrm>
          <a:prstGeom prst="rect">
            <a:avLst/>
          </a:prstGeom>
        </p:spPr>
        <p:txBody>
          <a:bodyPr vert="horz" lIns="90680" tIns="45340" rIns="90680" bIns="4534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9525" y="0"/>
            <a:ext cx="2921000" cy="493713"/>
          </a:xfrm>
          <a:prstGeom prst="rect">
            <a:avLst/>
          </a:prstGeom>
        </p:spPr>
        <p:txBody>
          <a:bodyPr vert="horz" lIns="90680" tIns="45340" rIns="90680" bIns="45340" rtlCol="0"/>
          <a:lstStyle>
            <a:lvl1pPr algn="r" eaLnBrk="1" fontAlgn="auto" hangingPunct="1">
              <a:spcBef>
                <a:spcPts val="0"/>
              </a:spcBef>
              <a:spcAft>
                <a:spcPts val="0"/>
              </a:spcAft>
              <a:defRPr sz="1200">
                <a:latin typeface="+mn-lt"/>
                <a:cs typeface="+mn-cs"/>
              </a:defRPr>
            </a:lvl1pPr>
          </a:lstStyle>
          <a:p>
            <a:pPr>
              <a:defRPr/>
            </a:pPr>
            <a:fld id="{024A1799-8F7B-4010-82AD-C9D15C163E5A}" type="datetimeFigureOut">
              <a:rPr lang="ru-RU"/>
              <a:pPr>
                <a:defRPr/>
              </a:pPr>
              <a:t>10.11.2022</a:t>
            </a:fld>
            <a:endParaRPr lang="ru-RU"/>
          </a:p>
        </p:txBody>
      </p:sp>
      <p:sp>
        <p:nvSpPr>
          <p:cNvPr id="4" name="Образ слайда 3"/>
          <p:cNvSpPr>
            <a:spLocks noGrp="1" noRot="1" noChangeAspect="1"/>
          </p:cNvSpPr>
          <p:nvPr>
            <p:ph type="sldImg" idx="2"/>
          </p:nvPr>
        </p:nvSpPr>
        <p:spPr>
          <a:xfrm>
            <a:off x="80963" y="741363"/>
            <a:ext cx="6581775" cy="3703637"/>
          </a:xfrm>
          <a:prstGeom prst="rect">
            <a:avLst/>
          </a:prstGeom>
          <a:noFill/>
          <a:ln w="12700">
            <a:solidFill>
              <a:prstClr val="black"/>
            </a:solidFill>
          </a:ln>
        </p:spPr>
        <p:txBody>
          <a:bodyPr vert="horz" lIns="90680" tIns="45340" rIns="90680" bIns="45340" rtlCol="0" anchor="ctr"/>
          <a:lstStyle/>
          <a:p>
            <a:pPr lvl="0"/>
            <a:endParaRPr lang="ru-RU" noProof="0"/>
          </a:p>
        </p:txBody>
      </p:sp>
      <p:sp>
        <p:nvSpPr>
          <p:cNvPr id="5" name="Заметки 4"/>
          <p:cNvSpPr>
            <a:spLocks noGrp="1"/>
          </p:cNvSpPr>
          <p:nvPr>
            <p:ph type="body" sz="quarter" idx="3"/>
          </p:nvPr>
        </p:nvSpPr>
        <p:spPr>
          <a:xfrm>
            <a:off x="674688" y="4689475"/>
            <a:ext cx="5392737" cy="4443413"/>
          </a:xfrm>
          <a:prstGeom prst="rect">
            <a:avLst/>
          </a:prstGeom>
        </p:spPr>
        <p:txBody>
          <a:bodyPr vert="horz" lIns="90680" tIns="45340" rIns="90680" bIns="4534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7363"/>
            <a:ext cx="2921000" cy="493712"/>
          </a:xfrm>
          <a:prstGeom prst="rect">
            <a:avLst/>
          </a:prstGeom>
        </p:spPr>
        <p:txBody>
          <a:bodyPr vert="horz" lIns="90680" tIns="45340" rIns="90680" bIns="4534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9525" y="9377363"/>
            <a:ext cx="2921000" cy="493712"/>
          </a:xfrm>
          <a:prstGeom prst="rect">
            <a:avLst/>
          </a:prstGeom>
        </p:spPr>
        <p:txBody>
          <a:bodyPr vert="horz" wrap="square" lIns="90680" tIns="45340" rIns="90680" bIns="45340" numCol="1" anchor="b" anchorCtr="0" compatLnSpc="1">
            <a:prstTxWarp prst="textNoShape">
              <a:avLst/>
            </a:prstTxWarp>
          </a:bodyPr>
          <a:lstStyle>
            <a:lvl1pPr algn="r" eaLnBrk="1" hangingPunct="1">
              <a:defRPr sz="1200"/>
            </a:lvl1pPr>
          </a:lstStyle>
          <a:p>
            <a:pPr>
              <a:defRPr/>
            </a:pPr>
            <a:fld id="{11A69B29-87E3-4BD6-A8D3-C5339D23F5CB}"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11</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12</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13</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14</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15</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16</a:t>
            </a:fld>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17</a:t>
            </a:fld>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18</a:t>
            </a:fld>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19</a:t>
            </a:fld>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20</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a:t>
            </a:fld>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21</a:t>
            </a:fld>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22</a:t>
            </a:fld>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23</a:t>
            </a:fld>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24</a:t>
            </a:fld>
            <a:endParaRPr lang="ru-RU" alt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25</a:t>
            </a:fld>
            <a:endParaRPr lang="ru-RU" alt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26</a:t>
            </a:fld>
            <a:endParaRPr lang="ru-RU" alt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27</a:t>
            </a:fld>
            <a:endParaRPr lang="ru-RU" alt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28</a:t>
            </a:fld>
            <a:endParaRPr lang="ru-RU"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29</a:t>
            </a:fld>
            <a:endParaRPr lang="ru-RU" alt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30</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4</a:t>
            </a:fld>
            <a:endParaRPr lang="ru-RU" alt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31</a:t>
            </a:fld>
            <a:endParaRPr lang="ru-RU" alt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32</a:t>
            </a:fld>
            <a:endParaRPr lang="ru-RU" alt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33</a:t>
            </a:fld>
            <a:endParaRPr lang="ru-RU" alt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34</a:t>
            </a:fld>
            <a:endParaRPr lang="ru-RU" alt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35</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5</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6</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7</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8</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9</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585E1E22-BC60-4BC7-BA1B-8643622A6EAB}" type="slidenum">
              <a:rPr lang="ru-RU" altLang="ru-RU" smtClean="0"/>
              <a:pPr/>
              <a:t>10</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82189C1-BE2D-4036-8F50-42B730F9FB18}" type="datetimeFigureOut">
              <a:rPr lang="ru-RU"/>
              <a:pPr>
                <a:defRPr/>
              </a:pPr>
              <a:t>10.11.2022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541A74-6D80-45AA-A844-4C77994092B5}"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70F993F-2B57-46B8-8C5F-EE688C81803B}" type="datetimeFigureOut">
              <a:rPr lang="ru-RU"/>
              <a:pPr>
                <a:defRPr/>
              </a:pPr>
              <a:t>10.11.2022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13AC2E-1C28-4427-90BA-0DCBC19C9B9B}"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BC36CE-DF5F-407F-86AC-D58A9CFBA201}" type="datetimeFigureOut">
              <a:rPr lang="ru-RU"/>
              <a:pPr>
                <a:defRPr/>
              </a:pPr>
              <a:t>10.11.2022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9964DB-43DA-44F6-B2B3-AEC408E64F32}"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A39F6CB-1653-4B87-9609-7C0A293C005D}" type="datetimeFigureOut">
              <a:rPr lang="ru-RU"/>
              <a:pPr>
                <a:defRPr/>
              </a:pPr>
              <a:t>10.11.2022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85ED69-C0DD-434B-A18E-DB4AA896D0B4}"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EAF0247-532B-4011-98C1-EF6CE230EAC5}" type="datetimeFigureOut">
              <a:rPr lang="ru-RU"/>
              <a:pPr>
                <a:defRPr/>
              </a:pPr>
              <a:t>10.11.2022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E0551E-07FB-4C0D-8217-418AB36334F7}"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B662F4E-7010-495E-94E6-B7ACD37D4BF6}" type="datetimeFigureOut">
              <a:rPr lang="ru-RU"/>
              <a:pPr>
                <a:defRPr/>
              </a:pPr>
              <a:t>10.11.2022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2E58DD3-E5E1-4EE6-89B5-A06DD5E27E2C}"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DAE89F1-B6C6-477F-BE9C-62218843A3E4}" type="datetimeFigureOut">
              <a:rPr lang="ru-RU"/>
              <a:pPr>
                <a:defRPr/>
              </a:pPr>
              <a:t>10.11.2022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74BE117-02AF-4130-9EC5-482E2CA1C1E0}"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BB346C7-608A-4938-92FE-6BC791A4C46E}" type="datetimeFigureOut">
              <a:rPr lang="ru-RU"/>
              <a:pPr>
                <a:defRPr/>
              </a:pPr>
              <a:t>10.11.2022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5B7D841-8095-4F94-A3F0-B0458FA86E23}"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22E5442-5D88-469F-BBE0-9474541523D2}" type="datetimeFigureOut">
              <a:rPr lang="ru-RU"/>
              <a:pPr>
                <a:defRPr/>
              </a:pPr>
              <a:t>10.11.2022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8F414A8-D869-4D40-BF75-436B5D22CA90}"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C89C76F-C42D-4980-A8D4-055044AF0F44}" type="datetimeFigureOut">
              <a:rPr lang="ru-RU"/>
              <a:pPr>
                <a:defRPr/>
              </a:pPr>
              <a:t>10.11.2022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A0F815-EDD9-4676-B5B9-FD8CA7EBA69A}"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7A89B3-4819-4CB0-AA99-9638892B9325}" type="datetimeFigureOut">
              <a:rPr lang="ru-RU"/>
              <a:pPr>
                <a:defRPr/>
              </a:pPr>
              <a:t>10.11.2022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8CFA3E-9B64-47BB-A368-667313258884}"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D93BAB-5E91-4FA4-8EB8-54D0D1B041F7}" type="datetimeFigureOut">
              <a:rPr lang="ru-RU"/>
              <a:pPr>
                <a:defRPr/>
              </a:pPr>
              <a:t>10.11.2022</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CAA3898-E115-44F4-9835-42A56A2D0B2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фон.jpg"/>
          <p:cNvPicPr>
            <a:picLocks noChangeAspect="1" noChangeArrowheads="1"/>
          </p:cNvPicPr>
          <p:nvPr/>
        </p:nvPicPr>
        <p:blipFill>
          <a:blip r:embed="rId2" cstate="print"/>
          <a:srcRect/>
          <a:stretch>
            <a:fillRect/>
          </a:stretch>
        </p:blipFill>
        <p:spPr bwMode="auto">
          <a:xfrm>
            <a:off x="107504" y="0"/>
            <a:ext cx="8928992" cy="2817668"/>
          </a:xfrm>
          <a:prstGeom prst="rect">
            <a:avLst/>
          </a:prstGeom>
          <a:noFill/>
          <a:ln w="9525">
            <a:noFill/>
            <a:miter lim="800000"/>
            <a:headEnd/>
            <a:tailEnd/>
          </a:ln>
        </p:spPr>
      </p:pic>
      <p:sp>
        <p:nvSpPr>
          <p:cNvPr id="2051" name="Прямоугольник 8"/>
          <p:cNvSpPr>
            <a:spLocks noChangeArrowheads="1"/>
          </p:cNvSpPr>
          <p:nvPr/>
        </p:nvSpPr>
        <p:spPr bwMode="auto">
          <a:xfrm>
            <a:off x="107504" y="-452586"/>
            <a:ext cx="8893175" cy="3908762"/>
          </a:xfrm>
          <a:prstGeom prst="rect">
            <a:avLst/>
          </a:prstGeom>
          <a:noFill/>
          <a:ln w="9525">
            <a:noFill/>
            <a:miter lim="800000"/>
            <a:headEnd/>
            <a:tailEnd/>
          </a:ln>
        </p:spPr>
        <p:txBody>
          <a:bodyPr wrap="square">
            <a:spAutoFit/>
          </a:bodyPr>
          <a:lstStyle/>
          <a:p>
            <a:pPr algn="ctr" eaLnBrk="1" hangingPunct="1"/>
            <a:endParaRPr lang="ru-RU" altLang="ru-RU" sz="2400" b="1" dirty="0">
              <a:solidFill>
                <a:srgbClr val="9A0000"/>
              </a:solidFill>
              <a:latin typeface="Arial Narrow" pitchFamily="34" charset="0"/>
            </a:endParaRPr>
          </a:p>
          <a:p>
            <a:pPr algn="ctr" eaLnBrk="1" hangingPunct="1"/>
            <a:endParaRPr lang="ru-RU" altLang="ru-RU" sz="2000" b="1" dirty="0">
              <a:solidFill>
                <a:srgbClr val="9A0000"/>
              </a:solidFill>
              <a:latin typeface="Arial Narrow" pitchFamily="34" charset="0"/>
            </a:endParaRPr>
          </a:p>
          <a:p>
            <a:pPr algn="ctr" eaLnBrk="1" hangingPunct="1"/>
            <a:r>
              <a:rPr lang="ru-RU" altLang="ru-RU" sz="3200" b="1" dirty="0">
                <a:solidFill>
                  <a:srgbClr val="9A0000"/>
                </a:solidFill>
                <a:latin typeface="Arial Narrow" pitchFamily="34" charset="0"/>
              </a:rPr>
              <a:t>ВСЕРОССИЙСКОЕ </a:t>
            </a:r>
          </a:p>
          <a:p>
            <a:pPr algn="ctr" eaLnBrk="1" hangingPunct="1"/>
            <a:r>
              <a:rPr lang="ru-RU" altLang="ru-RU" sz="3200" b="1" dirty="0">
                <a:solidFill>
                  <a:srgbClr val="9A0000"/>
                </a:solidFill>
                <a:latin typeface="Arial Narrow" pitchFamily="34" charset="0"/>
              </a:rPr>
              <a:t>ВОЕННО-ПАТРИОТИЧЕСКОЕ ДВИЖЕНИЕ </a:t>
            </a:r>
          </a:p>
          <a:p>
            <a:pPr algn="ctr" eaLnBrk="1" hangingPunct="1"/>
            <a:r>
              <a:rPr lang="ru-RU" altLang="ru-RU" sz="3200" b="1" dirty="0">
                <a:solidFill>
                  <a:srgbClr val="9A0000"/>
                </a:solidFill>
                <a:latin typeface="Arial Narrow" pitchFamily="34" charset="0"/>
              </a:rPr>
              <a:t>«ЮНАРМИЯ</a:t>
            </a:r>
            <a:r>
              <a:rPr lang="ru-RU" altLang="ru-RU" sz="3200" b="1" dirty="0" smtClean="0">
                <a:solidFill>
                  <a:srgbClr val="9A0000"/>
                </a:solidFill>
                <a:latin typeface="Arial Narrow" pitchFamily="34" charset="0"/>
              </a:rPr>
              <a:t>»</a:t>
            </a:r>
          </a:p>
          <a:p>
            <a:pPr algn="ctr" eaLnBrk="1" hangingPunct="1"/>
            <a:endParaRPr lang="ru-RU" altLang="ru-RU" sz="3600" b="1" dirty="0" smtClean="0">
              <a:solidFill>
                <a:srgbClr val="9A0000"/>
              </a:solidFill>
              <a:latin typeface="Arial Narrow" pitchFamily="34" charset="0"/>
            </a:endParaRPr>
          </a:p>
          <a:p>
            <a:pPr algn="ctr" eaLnBrk="1" hangingPunct="1"/>
            <a:endParaRPr lang="ru-RU" altLang="ru-RU" sz="3600" b="1" dirty="0">
              <a:solidFill>
                <a:srgbClr val="9A0000"/>
              </a:solidFill>
              <a:latin typeface="Arial Narrow" pitchFamily="34" charset="0"/>
            </a:endParaRPr>
          </a:p>
          <a:p>
            <a:pPr algn="ctr" eaLnBrk="1" hangingPunct="1"/>
            <a:endParaRPr lang="ru-RU" altLang="ru-RU" sz="3600" b="1" dirty="0">
              <a:solidFill>
                <a:srgbClr val="9A0000"/>
              </a:solidFill>
              <a:latin typeface="Arial Narrow" pitchFamily="34" charset="0"/>
            </a:endParaRPr>
          </a:p>
        </p:txBody>
      </p:sp>
      <p:sp>
        <p:nvSpPr>
          <p:cNvPr id="4" name="Заголовок 3"/>
          <p:cNvSpPr>
            <a:spLocks noGrp="1"/>
          </p:cNvSpPr>
          <p:nvPr>
            <p:ph type="ctrTitle"/>
          </p:nvPr>
        </p:nvSpPr>
        <p:spPr>
          <a:xfrm>
            <a:off x="611560" y="1779662"/>
            <a:ext cx="7772400" cy="848668"/>
          </a:xfrm>
        </p:spPr>
        <p:txBody>
          <a:bodyPr/>
          <a:lstStyle/>
          <a:p>
            <a:r>
              <a:rPr lang="ru-RU" sz="2400" dirty="0" smtClean="0">
                <a:latin typeface="Times New Roman" pitchFamily="18" charset="0"/>
                <a:cs typeface="Times New Roman" pitchFamily="18" charset="0"/>
              </a:rPr>
              <a:t>Программа дополнительного образования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военно-патриотического объединения.</a:t>
            </a:r>
            <a:endParaRPr lang="ru-RU" sz="2400"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251520" y="2931790"/>
            <a:ext cx="8712968" cy="2088232"/>
          </a:xfrm>
        </p:spPr>
        <p:txBody>
          <a:bodyPr/>
          <a:lstStyle/>
          <a:p>
            <a:pPr algn="l"/>
            <a:r>
              <a:rPr lang="ru-RU" sz="2000" b="1" dirty="0" smtClean="0">
                <a:solidFill>
                  <a:srgbClr val="9A0000"/>
                </a:solidFill>
                <a:latin typeface="Times New Roman" pitchFamily="18" charset="0"/>
                <a:cs typeface="Times New Roman" pitchFamily="18" charset="0"/>
              </a:rPr>
              <a:t>Программа ДО ВПО «ЮНАРМИЯ».</a:t>
            </a:r>
          </a:p>
          <a:p>
            <a:pPr algn="l"/>
            <a:r>
              <a:rPr lang="ru-RU" sz="1400" b="1" dirty="0" err="1" smtClean="0">
                <a:solidFill>
                  <a:srgbClr val="9A0000"/>
                </a:solidFill>
                <a:latin typeface="Times New Roman" pitchFamily="18" charset="0"/>
                <a:cs typeface="Times New Roman" pitchFamily="18" charset="0"/>
              </a:rPr>
              <a:t>Почепнев</a:t>
            </a:r>
            <a:r>
              <a:rPr lang="ru-RU" sz="1400" b="1" dirty="0" smtClean="0">
                <a:solidFill>
                  <a:srgbClr val="9A0000"/>
                </a:solidFill>
                <a:latin typeface="Times New Roman" pitchFamily="18" charset="0"/>
                <a:cs typeface="Times New Roman" pitchFamily="18" charset="0"/>
              </a:rPr>
              <a:t> Владимир Петрович </a:t>
            </a:r>
            <a:r>
              <a:rPr lang="ru-RU" sz="1400" dirty="0" smtClean="0">
                <a:solidFill>
                  <a:srgbClr val="9A0000"/>
                </a:solidFill>
                <a:latin typeface="Times New Roman" pitchFamily="18" charset="0"/>
                <a:cs typeface="Times New Roman" pitchFamily="18" charset="0"/>
              </a:rPr>
              <a:t>– руководитель военно-патриотического объединения</a:t>
            </a:r>
          </a:p>
          <a:p>
            <a:pPr algn="l"/>
            <a:r>
              <a:rPr lang="ru-RU" sz="1400" dirty="0" smtClean="0">
                <a:solidFill>
                  <a:srgbClr val="9A0000"/>
                </a:solidFill>
                <a:latin typeface="Times New Roman" pitchFamily="18" charset="0"/>
                <a:cs typeface="Times New Roman" pitchFamily="18" charset="0"/>
              </a:rPr>
              <a:t> «ЮНАРМИЯ» МБОУ СШ № 62 г. Красноярска</a:t>
            </a:r>
          </a:p>
          <a:p>
            <a:pPr algn="l"/>
            <a:endParaRPr lang="ru-RU" sz="1600" dirty="0" smtClean="0">
              <a:solidFill>
                <a:srgbClr val="9A0000"/>
              </a:solidFill>
              <a:latin typeface="Times New Roman" pitchFamily="18" charset="0"/>
              <a:cs typeface="Times New Roman" pitchFamily="18" charset="0"/>
            </a:endParaRPr>
          </a:p>
          <a:p>
            <a:endParaRPr lang="ru-RU" sz="1800" dirty="0" smtClean="0">
              <a:solidFill>
                <a:srgbClr val="9A0000"/>
              </a:solidFill>
              <a:latin typeface="Times New Roman" pitchFamily="18" charset="0"/>
              <a:cs typeface="Times New Roman" pitchFamily="18" charset="0"/>
            </a:endParaRPr>
          </a:p>
          <a:p>
            <a:endParaRPr lang="ru-RU" dirty="0"/>
          </a:p>
        </p:txBody>
      </p:sp>
      <p:pic>
        <p:nvPicPr>
          <p:cNvPr id="9" name="Рисунок 8" descr="1d7331852b7328adaf50f44553bcc7b8.jpg"/>
          <p:cNvPicPr>
            <a:picLocks noChangeAspect="1"/>
          </p:cNvPicPr>
          <p:nvPr/>
        </p:nvPicPr>
        <p:blipFill>
          <a:blip r:embed="rId3" cstate="print"/>
          <a:stretch>
            <a:fillRect/>
          </a:stretch>
        </p:blipFill>
        <p:spPr>
          <a:xfrm>
            <a:off x="7596336" y="0"/>
            <a:ext cx="1243630" cy="699542"/>
          </a:xfrm>
          <a:prstGeom prst="rect">
            <a:avLst/>
          </a:prstGeom>
        </p:spPr>
      </p:pic>
      <p:pic>
        <p:nvPicPr>
          <p:cNvPr id="12" name="Рисунок 11" descr="oxPiaNZ-l1E.png"/>
          <p:cNvPicPr>
            <a:picLocks noChangeAspect="1"/>
          </p:cNvPicPr>
          <p:nvPr/>
        </p:nvPicPr>
        <p:blipFill>
          <a:blip r:embed="rId4" cstate="print"/>
          <a:stretch>
            <a:fillRect/>
          </a:stretch>
        </p:blipFill>
        <p:spPr>
          <a:xfrm>
            <a:off x="7430971" y="3147814"/>
            <a:ext cx="1284017" cy="10081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57200" y="987574"/>
            <a:ext cx="8219256" cy="3607048"/>
          </a:xfrm>
        </p:spPr>
        <p:txBody>
          <a:bodyPr/>
          <a:lstStyle/>
          <a:p>
            <a:r>
              <a:rPr lang="ru-RU" sz="2000" dirty="0" smtClean="0">
                <a:latin typeface="Times New Roman" pitchFamily="18" charset="0"/>
                <a:cs typeface="Times New Roman" pitchFamily="18" charset="0"/>
              </a:rPr>
              <a:t>И </a:t>
            </a:r>
            <a:r>
              <a:rPr lang="ru-RU" sz="2000" dirty="0" smtClean="0">
                <a:latin typeface="Times New Roman" pitchFamily="18" charset="0"/>
                <a:cs typeface="Times New Roman" pitchFamily="18" charset="0"/>
              </a:rPr>
              <a:t>поэтому в </a:t>
            </a:r>
            <a:r>
              <a:rPr lang="ru-RU" sz="2000" b="1" dirty="0" smtClean="0">
                <a:latin typeface="Times New Roman" pitchFamily="18" charset="0"/>
                <a:cs typeface="Times New Roman" pitchFamily="18" charset="0"/>
              </a:rPr>
              <a:t>1867</a:t>
            </a:r>
            <a:r>
              <a:rPr lang="ru-RU" sz="2000" dirty="0" smtClean="0">
                <a:latin typeface="Times New Roman" pitchFamily="18" charset="0"/>
                <a:cs typeface="Times New Roman" pitchFamily="18" charset="0"/>
              </a:rPr>
              <a:t> году была принята на вооружение итальянская </a:t>
            </a:r>
            <a:r>
              <a:rPr lang="ru-RU" sz="2000" b="1" dirty="0" smtClean="0">
                <a:latin typeface="Times New Roman" pitchFamily="18" charset="0"/>
                <a:cs typeface="Times New Roman" pitchFamily="18" charset="0"/>
              </a:rPr>
              <a:t>винтовка Карле</a:t>
            </a:r>
            <a:r>
              <a:rPr lang="ru-RU" sz="2000" dirty="0" smtClean="0">
                <a:latin typeface="Times New Roman" pitchFamily="18" charset="0"/>
                <a:cs typeface="Times New Roman" pitchFamily="18" charset="0"/>
              </a:rPr>
              <a:t>, которая заряжалась с казённой части (</a:t>
            </a:r>
            <a:r>
              <a:rPr lang="ru-RU" sz="2000" dirty="0" err="1" smtClean="0">
                <a:latin typeface="Times New Roman" pitchFamily="18" charset="0"/>
                <a:cs typeface="Times New Roman" pitchFamily="18" charset="0"/>
              </a:rPr>
              <a:t>казнозарядная</a:t>
            </a:r>
            <a:r>
              <a:rPr lang="ru-RU" sz="2000" dirty="0" smtClean="0">
                <a:latin typeface="Times New Roman" pitchFamily="18" charset="0"/>
                <a:cs typeface="Times New Roman" pitchFamily="18" charset="0"/>
              </a:rPr>
              <a:t> винтовка). </a:t>
            </a:r>
          </a:p>
          <a:p>
            <a:r>
              <a:rPr lang="ru-RU" sz="2000" dirty="0" smtClean="0">
                <a:latin typeface="Times New Roman" pitchFamily="18" charset="0"/>
                <a:cs typeface="Times New Roman" pitchFamily="18" charset="0"/>
              </a:rPr>
              <a:t>В </a:t>
            </a:r>
            <a:r>
              <a:rPr lang="ru-RU" sz="2000" dirty="0" smtClean="0">
                <a:latin typeface="Times New Roman" pitchFamily="18" charset="0"/>
                <a:cs typeface="Times New Roman" pitchFamily="18" charset="0"/>
              </a:rPr>
              <a:t>противовес итальянской винтовки Карле было принята на вооружение </a:t>
            </a:r>
            <a:r>
              <a:rPr lang="ru-RU" sz="2000" b="1" dirty="0" smtClean="0">
                <a:latin typeface="Times New Roman" pitchFamily="18" charset="0"/>
                <a:cs typeface="Times New Roman" pitchFamily="18" charset="0"/>
              </a:rPr>
              <a:t>винтовка </a:t>
            </a:r>
            <a:r>
              <a:rPr lang="ru-RU" sz="2000" b="1" dirty="0" err="1" smtClean="0">
                <a:latin typeface="Times New Roman" pitchFamily="18" charset="0"/>
                <a:cs typeface="Times New Roman" pitchFamily="18" charset="0"/>
              </a:rPr>
              <a:t>Бердана</a:t>
            </a:r>
            <a:r>
              <a:rPr lang="ru-RU" sz="2000" dirty="0" smtClean="0">
                <a:latin typeface="Times New Roman" pitchFamily="18" charset="0"/>
                <a:cs typeface="Times New Roman" pitchFamily="18" charset="0"/>
              </a:rPr>
              <a:t> в двух модификациях: откидным верхом и тройным затвором. Усовершенствованные образцы этих винтовок до сих пор можно встретить в оружейных магазинах. </a:t>
            </a:r>
            <a:endParaRPr lang="ru-RU" sz="2000" dirty="0">
              <a:latin typeface="Times New Roman" pitchFamily="18" charset="0"/>
              <a:cs typeface="Times New Roman" pitchFamily="18" charset="0"/>
            </a:endParaRPr>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499992" y="699542"/>
            <a:ext cx="4176464" cy="3672408"/>
          </a:xfrm>
        </p:spPr>
        <p:txBody>
          <a:bodyPr/>
          <a:lstStyle/>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9" name="Picture 2" descr="Untitled-8 copy"/>
          <p:cNvPicPr/>
          <p:nvPr/>
        </p:nvPicPr>
        <p:blipFill>
          <a:blip r:embed="rId4" cstate="print"/>
          <a:srcRect/>
          <a:stretch>
            <a:fillRect/>
          </a:stretch>
        </p:blipFill>
        <p:spPr bwMode="auto">
          <a:xfrm>
            <a:off x="251520" y="843558"/>
            <a:ext cx="8784976" cy="3600400"/>
          </a:xfrm>
          <a:prstGeom prst="rect">
            <a:avLst/>
          </a:prstGeom>
          <a:noFill/>
          <a:ln w="9525">
            <a:noFill/>
            <a:miter lim="800000"/>
            <a:headEnd/>
            <a:tailEnd/>
          </a:ln>
        </p:spPr>
      </p:pic>
      <p:sp>
        <p:nvSpPr>
          <p:cNvPr id="4097" name="Rectangle 1"/>
          <p:cNvSpPr>
            <a:spLocks noChangeArrowheads="1"/>
          </p:cNvSpPr>
          <p:nvPr/>
        </p:nvSpPr>
        <p:spPr bwMode="auto">
          <a:xfrm>
            <a:off x="1403648" y="2067694"/>
            <a:ext cx="5976664" cy="3600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Винтовка </a:t>
            </a:r>
            <a:r>
              <a:rPr kumimoji="0" lang="ru-RU" sz="1600" b="0" i="0" u="none" strike="noStrike" cap="none" normalizeH="0" baseline="0" dirty="0" err="1" smtClean="0">
                <a:ln>
                  <a:noFill/>
                </a:ln>
                <a:solidFill>
                  <a:schemeClr val="tx1"/>
                </a:solidFill>
                <a:effectLst/>
                <a:latin typeface="Calibri" pitchFamily="34" charset="0"/>
                <a:cs typeface="Arial" pitchFamily="34" charset="0"/>
              </a:rPr>
              <a:t>Бердана</a:t>
            </a:r>
            <a:r>
              <a:rPr kumimoji="0" lang="ru-RU" sz="1600" b="0" i="0" u="none" strike="noStrike" cap="none" normalizeH="0" baseline="0" dirty="0" smtClean="0">
                <a:ln>
                  <a:noFill/>
                </a:ln>
                <a:solidFill>
                  <a:schemeClr val="tx1"/>
                </a:solidFill>
                <a:effectLst/>
                <a:latin typeface="Calibri" pitchFamily="34" charset="0"/>
                <a:cs typeface="Arial" pitchFamily="34" charset="0"/>
              </a:rPr>
              <a:t> № 1 1868 г. </a:t>
            </a:r>
            <a:r>
              <a:rPr kumimoji="0" lang="ru-RU" sz="1600" b="0" i="0" u="none" strike="noStrike" cap="none" normalizeH="0" baseline="0" dirty="0" err="1" smtClean="0">
                <a:ln>
                  <a:noFill/>
                </a:ln>
                <a:solidFill>
                  <a:schemeClr val="tx1"/>
                </a:solidFill>
                <a:effectLst/>
                <a:latin typeface="Calibri" pitchFamily="34" charset="0"/>
                <a:cs typeface="Arial" pitchFamily="34" charset="0"/>
              </a:rPr>
              <a:t>Затворооткидной</a:t>
            </a:r>
            <a:r>
              <a:rPr kumimoji="0" lang="ru-RU" sz="1600" b="0" i="0" u="none" strike="noStrike" cap="none" normalizeH="0" baseline="0" dirty="0" smtClean="0">
                <a:ln>
                  <a:noFill/>
                </a:ln>
                <a:solidFill>
                  <a:schemeClr val="tx1"/>
                </a:solidFill>
                <a:effectLst/>
                <a:latin typeface="Calibri" pitchFamily="34" charset="0"/>
                <a:cs typeface="Arial" pitchFamily="34" charset="0"/>
              </a:rPr>
              <a:t> (вверх вперёд).</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2339752" y="4083918"/>
            <a:ext cx="2880320" cy="3600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Казачья винтовка </a:t>
            </a:r>
            <a:r>
              <a:rPr kumimoji="0" lang="ru-RU" sz="1600" b="0" i="0" u="none" strike="noStrike" cap="none" normalizeH="0" baseline="0" dirty="0" err="1" smtClean="0">
                <a:ln>
                  <a:noFill/>
                </a:ln>
                <a:solidFill>
                  <a:schemeClr val="tx1"/>
                </a:solidFill>
                <a:effectLst/>
                <a:latin typeface="Calibri" pitchFamily="34" charset="0"/>
                <a:cs typeface="Arial" pitchFamily="34" charset="0"/>
              </a:rPr>
              <a:t>Бердана</a:t>
            </a:r>
            <a:r>
              <a:rPr kumimoji="0" lang="ru-RU" sz="1600" b="0" i="0" u="none" strike="noStrike" cap="none" normalizeH="0" baseline="0" dirty="0" smtClean="0">
                <a:ln>
                  <a:noFill/>
                </a:ln>
                <a:solidFill>
                  <a:schemeClr val="tx1"/>
                </a:solidFill>
                <a:effectLst/>
                <a:latin typeface="Calibri" pitchFamily="34" charset="0"/>
                <a:cs typeface="Arial" pitchFamily="34" charset="0"/>
              </a:rPr>
              <a:t> № 2</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067944" y="915566"/>
            <a:ext cx="4752528" cy="3672408"/>
          </a:xfrm>
        </p:spPr>
        <p:txBody>
          <a:bodyPr/>
          <a:lstStyle/>
          <a:p>
            <a:r>
              <a:rPr lang="ru-RU" sz="1800" b="1" dirty="0" smtClean="0">
                <a:latin typeface="Times New Roman" pitchFamily="18" charset="0"/>
                <a:cs typeface="Times New Roman" pitchFamily="18" charset="0"/>
              </a:rPr>
              <a:t>В 1891 году русский конструктор Сергей Иванович </a:t>
            </a:r>
            <a:r>
              <a:rPr lang="ru-RU" sz="1800" b="1" dirty="0" err="1" smtClean="0">
                <a:latin typeface="Times New Roman" pitchFamily="18" charset="0"/>
                <a:cs typeface="Times New Roman" pitchFamily="18" charset="0"/>
              </a:rPr>
              <a:t>Мосин</a:t>
            </a: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изобрёл лучшую в мире трёхлинейную винтовку с которой русская армия вступила в Первую Мировую Войну. В суровое время Первой Мировой Войны на вооружение была поставлена усовершенствованная модель </a:t>
            </a:r>
            <a:r>
              <a:rPr lang="ru-RU" sz="1800" b="1" dirty="0" smtClean="0">
                <a:latin typeface="Times New Roman" pitchFamily="18" charset="0"/>
                <a:cs typeface="Times New Roman" pitchFamily="18" charset="0"/>
              </a:rPr>
              <a:t>1914</a:t>
            </a:r>
            <a:r>
              <a:rPr lang="ru-RU" sz="1800" dirty="0" smtClean="0">
                <a:latin typeface="Times New Roman" pitchFamily="18" charset="0"/>
                <a:cs typeface="Times New Roman" pitchFamily="18" charset="0"/>
              </a:rPr>
              <a:t> года. Данный образец до сих пор используется в Вооружённых Силах, пользуется огромным уважением у профессиональных снайперов. Отличается высокой дальнобойностью, точностью и безотказностью.</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10" name="Рисунок 9"/>
          <p:cNvPicPr/>
          <p:nvPr/>
        </p:nvPicPr>
        <p:blipFill>
          <a:blip r:embed="rId4" cstate="print"/>
          <a:srcRect/>
          <a:stretch>
            <a:fillRect/>
          </a:stretch>
        </p:blipFill>
        <p:spPr bwMode="auto">
          <a:xfrm>
            <a:off x="683568" y="915566"/>
            <a:ext cx="360040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716016" y="843558"/>
            <a:ext cx="4104456" cy="3744416"/>
          </a:xfrm>
        </p:spPr>
        <p:txBody>
          <a:bodyPr/>
          <a:lstStyle/>
          <a:p>
            <a:pPr algn="just"/>
            <a:r>
              <a:rPr lang="ru-RU" sz="2800" dirty="0" smtClean="0">
                <a:latin typeface="Times New Roman" pitchFamily="18" charset="0"/>
                <a:cs typeface="Times New Roman" pitchFamily="18" charset="0"/>
              </a:rPr>
              <a:t>Одновременно на вооружение поступил </a:t>
            </a:r>
            <a:r>
              <a:rPr lang="ru-RU" sz="2800" b="1" dirty="0" smtClean="0">
                <a:latin typeface="Times New Roman" pitchFamily="18" charset="0"/>
                <a:cs typeface="Times New Roman" pitchFamily="18" charset="0"/>
              </a:rPr>
              <a:t>револьвер системы Нагана (изобретатели братья Эмиль и Леон Наган), </a:t>
            </a:r>
            <a:r>
              <a:rPr lang="ru-RU" sz="2800" dirty="0" smtClean="0">
                <a:latin typeface="Times New Roman" pitchFamily="18" charset="0"/>
                <a:cs typeface="Times New Roman" pitchFamily="18" charset="0"/>
              </a:rPr>
              <a:t>отличавшийся особой надёжностью (пули нестандартные).</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9" name="Рисунок 8" descr="1520199250_l-137169"/>
          <p:cNvPicPr/>
          <p:nvPr/>
        </p:nvPicPr>
        <p:blipFill>
          <a:blip r:embed="rId4" cstate="print"/>
          <a:srcRect/>
          <a:stretch>
            <a:fillRect/>
          </a:stretch>
        </p:blipFill>
        <p:spPr bwMode="auto">
          <a:xfrm>
            <a:off x="323528" y="1347614"/>
            <a:ext cx="4680520"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139952" y="843558"/>
            <a:ext cx="4752528" cy="4176464"/>
          </a:xfrm>
        </p:spPr>
        <p:txBody>
          <a:bodyPr/>
          <a:lstStyle/>
          <a:p>
            <a:pPr algn="just">
              <a:buNone/>
            </a:pPr>
            <a:r>
              <a:rPr lang="ru-RU" sz="2000" dirty="0" smtClean="0">
                <a:latin typeface="Times New Roman" pitchFamily="18" charset="0"/>
                <a:cs typeface="Times New Roman" pitchFamily="18" charset="0"/>
              </a:rPr>
              <a:t>Револьвер </a:t>
            </a:r>
            <a:r>
              <a:rPr lang="ru-RU" sz="2000" dirty="0" smtClean="0">
                <a:latin typeface="Times New Roman" pitchFamily="18" charset="0"/>
                <a:cs typeface="Times New Roman" pitchFamily="18" charset="0"/>
              </a:rPr>
              <a:t>Нагана</a:t>
            </a:r>
          </a:p>
          <a:p>
            <a:pPr algn="just">
              <a:buNone/>
            </a:pPr>
            <a:r>
              <a:rPr lang="ru-RU" sz="2000" dirty="0" smtClean="0">
                <a:latin typeface="Times New Roman" pitchFamily="18" charset="0"/>
                <a:cs typeface="Times New Roman" pitchFamily="18" charset="0"/>
              </a:rPr>
              <a:t>Винтовка </a:t>
            </a:r>
            <a:r>
              <a:rPr lang="ru-RU" sz="2000" dirty="0" err="1" smtClean="0">
                <a:latin typeface="Times New Roman" pitchFamily="18" charset="0"/>
                <a:cs typeface="Times New Roman" pitchFamily="18" charset="0"/>
              </a:rPr>
              <a:t>Мосина</a:t>
            </a:r>
            <a:r>
              <a:rPr lang="ru-RU" sz="2000" dirty="0" smtClean="0">
                <a:latin typeface="Times New Roman" pitchFamily="18" charset="0"/>
                <a:cs typeface="Times New Roman" pitchFamily="18" charset="0"/>
              </a:rPr>
              <a:t>, 1891 г.</a:t>
            </a:r>
          </a:p>
          <a:p>
            <a:pPr algn="just">
              <a:buNone/>
            </a:pPr>
            <a:r>
              <a:rPr lang="ru-RU" sz="2000" dirty="0" smtClean="0">
                <a:latin typeface="Times New Roman" pitchFamily="18" charset="0"/>
                <a:cs typeface="Times New Roman" pitchFamily="18" charset="0"/>
              </a:rPr>
              <a:t>В </a:t>
            </a:r>
            <a:r>
              <a:rPr lang="ru-RU" sz="2000" b="1" dirty="0" smtClean="0">
                <a:latin typeface="Times New Roman" pitchFamily="18" charset="0"/>
                <a:cs typeface="Times New Roman" pitchFamily="18" charset="0"/>
              </a:rPr>
              <a:t>1910</a:t>
            </a:r>
            <a:r>
              <a:rPr lang="ru-RU" sz="2000" dirty="0" smtClean="0">
                <a:latin typeface="Times New Roman" pitchFamily="18" charset="0"/>
                <a:cs typeface="Times New Roman" pitchFamily="18" charset="0"/>
              </a:rPr>
              <a:t> году был принят на вооружение      </a:t>
            </a:r>
            <a:r>
              <a:rPr lang="ru-RU" sz="2000" b="1" dirty="0" smtClean="0">
                <a:latin typeface="Times New Roman" pitchFamily="18" charset="0"/>
                <a:cs typeface="Times New Roman" pitchFamily="18" charset="0"/>
              </a:rPr>
              <a:t>пулемёт «М</a:t>
            </a:r>
            <a:r>
              <a:rPr lang="ar-SA" sz="2000" dirty="0" smtClean="0">
                <a:latin typeface="Times New Roman" pitchFamily="18" charset="0"/>
                <a:cs typeface="Times New Roman" pitchFamily="18" charset="0"/>
              </a:rPr>
              <a:t>а́</a:t>
            </a:r>
            <a:r>
              <a:rPr lang="ru-RU" sz="2000" b="1" dirty="0" err="1" smtClean="0">
                <a:latin typeface="Times New Roman" pitchFamily="18" charset="0"/>
                <a:cs typeface="Times New Roman" pitchFamily="18" charset="0"/>
              </a:rPr>
              <a:t>ксима</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Данная модель пулемёта отличалась высокой эффективностью стрельбы, точностью и большой дальностью (данный пулемёт использовался в РККА (Красная армия) под прозвищем </a:t>
            </a:r>
            <a:r>
              <a:rPr lang="ru-RU" sz="2000" dirty="0" err="1" smtClean="0">
                <a:latin typeface="Times New Roman" pitchFamily="18" charset="0"/>
                <a:cs typeface="Times New Roman" pitchFamily="18" charset="0"/>
              </a:rPr>
              <a:t>Максѝм</a:t>
            </a:r>
            <a:r>
              <a:rPr lang="ru-RU" sz="2000" dirty="0" smtClean="0">
                <a:latin typeface="Times New Roman" pitchFamily="18" charset="0"/>
                <a:cs typeface="Times New Roman" pitchFamily="18" charset="0"/>
              </a:rPr>
              <a:t>). Также поступил на вооружение </a:t>
            </a:r>
            <a:r>
              <a:rPr lang="ru-RU" sz="2000" b="1" dirty="0" smtClean="0">
                <a:latin typeface="Times New Roman" pitchFamily="18" charset="0"/>
                <a:cs typeface="Times New Roman" pitchFamily="18" charset="0"/>
              </a:rPr>
              <a:t>пистолет Маузера, </a:t>
            </a:r>
            <a:r>
              <a:rPr lang="ru-RU" sz="2000" dirty="0" smtClean="0">
                <a:latin typeface="Times New Roman" pitchFamily="18" charset="0"/>
                <a:cs typeface="Times New Roman" pitchFamily="18" charset="0"/>
              </a:rPr>
              <a:t>отличавшийся высокой точностью и надёжностью.</a:t>
            </a:r>
            <a:endParaRPr lang="ru-RU" sz="2000" dirty="0">
              <a:latin typeface="Times New Roman" pitchFamily="18" charset="0"/>
              <a:cs typeface="Times New Roman" pitchFamily="18" charset="0"/>
            </a:endParaRPr>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Picture 4" descr="Untitled-9 copy"/>
          <p:cNvPicPr/>
          <p:nvPr/>
        </p:nvPicPr>
        <p:blipFill>
          <a:blip r:embed="rId4" cstate="print"/>
          <a:srcRect/>
          <a:stretch>
            <a:fillRect/>
          </a:stretch>
        </p:blipFill>
        <p:spPr bwMode="auto">
          <a:xfrm>
            <a:off x="179512" y="2211710"/>
            <a:ext cx="4320480"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067944" y="915566"/>
            <a:ext cx="4752528" cy="1656184"/>
          </a:xfrm>
        </p:spPr>
        <p:txBody>
          <a:bodyPr/>
          <a:lstStyle/>
          <a:p>
            <a:pPr algn="just"/>
            <a:r>
              <a:rPr lang="ru-RU" dirty="0" smtClean="0">
                <a:latin typeface="Times New Roman" pitchFamily="18" charset="0"/>
                <a:cs typeface="Times New Roman" pitchFamily="18" charset="0"/>
              </a:rPr>
              <a:t>В </a:t>
            </a:r>
            <a:r>
              <a:rPr lang="ru-RU" b="1" dirty="0" smtClean="0">
                <a:latin typeface="Times New Roman" pitchFamily="18" charset="0"/>
                <a:cs typeface="Times New Roman" pitchFamily="18" charset="0"/>
              </a:rPr>
              <a:t>1915</a:t>
            </a:r>
            <a:r>
              <a:rPr lang="ru-RU" dirty="0" smtClean="0">
                <a:latin typeface="Times New Roman" pitchFamily="18" charset="0"/>
                <a:cs typeface="Times New Roman" pitchFamily="18" charset="0"/>
              </a:rPr>
              <a:t> году на вооружение поступил пулемёт </a:t>
            </a:r>
            <a:r>
              <a:rPr lang="ru-RU" b="1" dirty="0" err="1" smtClean="0">
                <a:latin typeface="Times New Roman" pitchFamily="18" charset="0"/>
                <a:cs typeface="Times New Roman" pitchFamily="18" charset="0"/>
              </a:rPr>
              <a:t>Шоша</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Льюиса – </a:t>
            </a:r>
            <a:r>
              <a:rPr lang="ru-RU" dirty="0" smtClean="0">
                <a:latin typeface="Times New Roman" pitchFamily="18" charset="0"/>
                <a:cs typeface="Times New Roman" pitchFamily="18" charset="0"/>
              </a:rPr>
              <a:t>первый пулемёт с воздушным охлаждением.</a:t>
            </a:r>
            <a:endParaRPr lang="ru-RU" dirty="0">
              <a:latin typeface="Times New Roman" pitchFamily="18" charset="0"/>
              <a:cs typeface="Times New Roman" pitchFamily="18" charset="0"/>
            </a:endParaRPr>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Picture 4" descr="Untitled-10 copy"/>
          <p:cNvPicPr/>
          <p:nvPr/>
        </p:nvPicPr>
        <p:blipFill>
          <a:blip r:embed="rId4" cstate="print"/>
          <a:srcRect/>
          <a:stretch>
            <a:fillRect/>
          </a:stretch>
        </p:blipFill>
        <p:spPr bwMode="auto">
          <a:xfrm>
            <a:off x="179512" y="771550"/>
            <a:ext cx="4248472" cy="2448272"/>
          </a:xfrm>
          <a:prstGeom prst="rect">
            <a:avLst/>
          </a:prstGeom>
          <a:noFill/>
          <a:ln w="9525">
            <a:noFill/>
            <a:miter lim="800000"/>
            <a:headEnd/>
            <a:tailEnd/>
          </a:ln>
        </p:spPr>
      </p:pic>
      <p:sp>
        <p:nvSpPr>
          <p:cNvPr id="35842" name="Rectangle 2"/>
          <p:cNvSpPr>
            <a:spLocks noChangeArrowheads="1"/>
          </p:cNvSpPr>
          <p:nvPr/>
        </p:nvSpPr>
        <p:spPr bwMode="auto">
          <a:xfrm>
            <a:off x="1907704" y="1347614"/>
            <a:ext cx="2088232" cy="3006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Пистолет Маузера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3" name="Rectangle 3"/>
          <p:cNvSpPr>
            <a:spLocks noChangeArrowheads="1"/>
          </p:cNvSpPr>
          <p:nvPr/>
        </p:nvSpPr>
        <p:spPr bwMode="auto">
          <a:xfrm>
            <a:off x="611560" y="2787774"/>
            <a:ext cx="2160240" cy="14401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Станковый пулемёт системы </a:t>
            </a:r>
            <a:r>
              <a:rPr kumimoji="0" lang="ru-RU" sz="1600" b="0" i="0" u="none" strike="noStrike" cap="none" normalizeH="0" baseline="0" dirty="0" err="1" smtClean="0">
                <a:ln>
                  <a:noFill/>
                </a:ln>
                <a:solidFill>
                  <a:schemeClr val="tx1"/>
                </a:solidFill>
                <a:effectLst/>
                <a:latin typeface="Calibri" pitchFamily="34" charset="0"/>
                <a:cs typeface="Arial" pitchFamily="34" charset="0"/>
              </a:rPr>
              <a:t>Ма̑ксима</a:t>
            </a:r>
            <a:r>
              <a:rPr kumimoji="0" lang="ru-RU" sz="1600" b="0" i="0" u="none" strike="noStrike" cap="none" normalizeH="0" baseline="0" dirty="0" smtClean="0">
                <a:ln>
                  <a:noFill/>
                </a:ln>
                <a:solidFill>
                  <a:schemeClr val="tx1"/>
                </a:solidFill>
                <a:effectLst/>
                <a:latin typeface="Calibri" pitchFamily="34" charset="0"/>
                <a:cs typeface="Arial" pitchFamily="34" charset="0"/>
              </a:rPr>
              <a:t> образца 1910 г. на станке А.А. Соколова, Россия.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2" descr="Untitled-11 copy"/>
          <p:cNvPicPr/>
          <p:nvPr/>
        </p:nvPicPr>
        <p:blipFill>
          <a:blip r:embed="rId5" cstate="print"/>
          <a:srcRect/>
          <a:stretch>
            <a:fillRect/>
          </a:stretch>
        </p:blipFill>
        <p:spPr bwMode="auto">
          <a:xfrm>
            <a:off x="4644008" y="2427734"/>
            <a:ext cx="4320480" cy="2520280"/>
          </a:xfrm>
          <a:prstGeom prst="rect">
            <a:avLst/>
          </a:prstGeom>
          <a:noFill/>
          <a:ln w="9525">
            <a:noFill/>
            <a:miter lim="800000"/>
            <a:headEnd/>
            <a:tailEnd/>
          </a:ln>
        </p:spPr>
      </p:pic>
      <p:sp>
        <p:nvSpPr>
          <p:cNvPr id="35844" name="Rectangle 4"/>
          <p:cNvSpPr>
            <a:spLocks noChangeArrowheads="1"/>
          </p:cNvSpPr>
          <p:nvPr/>
        </p:nvSpPr>
        <p:spPr bwMode="auto">
          <a:xfrm>
            <a:off x="8028384" y="2499742"/>
            <a:ext cx="1115616" cy="12241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cs typeface="Arial" pitchFamily="34" charset="0"/>
              </a:rPr>
              <a:t>Русский пулемёт системы Льюиса, образца 1915 г., Англия.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5580112" y="4659982"/>
            <a:ext cx="1804988" cy="2809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cs typeface="Arial" pitchFamily="34" charset="0"/>
              </a:rPr>
              <a:t>Автомат Фёдорова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3563888" y="915566"/>
            <a:ext cx="5256584" cy="3672408"/>
          </a:xfrm>
        </p:spPr>
        <p:txBody>
          <a:bodyPr/>
          <a:lstStyle/>
          <a:p>
            <a:pPr algn="just"/>
            <a:r>
              <a:rPr lang="ru-RU" sz="1800" dirty="0" smtClean="0">
                <a:latin typeface="Times New Roman" pitchFamily="18" charset="0"/>
                <a:cs typeface="Times New Roman" pitchFamily="18" charset="0"/>
              </a:rPr>
              <a:t>Владимир Григорьевич Фёдоров (1874-1966</a:t>
            </a:r>
            <a:r>
              <a:rPr lang="ru-RU" sz="1800" dirty="0" smtClean="0">
                <a:latin typeface="Times New Roman" pitchFamily="18" charset="0"/>
                <a:cs typeface="Times New Roman" pitchFamily="18" charset="0"/>
              </a:rPr>
              <a:t>)</a:t>
            </a:r>
          </a:p>
          <a:p>
            <a:pPr algn="just">
              <a:buNone/>
            </a:pP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русский конструктор оружия, генерал-лейтенант инженерно-технической службы, профессор, доктор технических наук, Герой Труда</a:t>
            </a:r>
            <a:r>
              <a:rPr lang="ru-RU"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Перед началом Первой Мировой Войны Царю Николаю Второму был представлен </a:t>
            </a:r>
            <a:r>
              <a:rPr lang="ru-RU" sz="1800" b="1" dirty="0" smtClean="0">
                <a:latin typeface="Times New Roman" pitchFamily="18" charset="0"/>
                <a:cs typeface="Times New Roman" pitchFamily="18" charset="0"/>
              </a:rPr>
              <a:t>автомат Фёдорова (конструктор Фёдоров Владимир Григорьевич), </a:t>
            </a:r>
            <a:r>
              <a:rPr lang="ru-RU" sz="1800" dirty="0" smtClean="0">
                <a:latin typeface="Times New Roman" pitchFamily="18" charset="0"/>
                <a:cs typeface="Times New Roman" pitchFamily="18" charset="0"/>
              </a:rPr>
              <a:t>но осмотрев его Царь сказал: «Нам на такое оружие не хватит патронов». И поэтому данный автомат не был принят             на вооружение Русской Армией в массовое производство.</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274120_original"/>
          <p:cNvPicPr/>
          <p:nvPr/>
        </p:nvPicPr>
        <p:blipFill>
          <a:blip r:embed="rId4" cstate="print"/>
          <a:srcRect/>
          <a:stretch>
            <a:fillRect/>
          </a:stretch>
        </p:blipFill>
        <p:spPr bwMode="auto">
          <a:xfrm>
            <a:off x="1043608" y="987574"/>
            <a:ext cx="2232248"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067944" y="915566"/>
            <a:ext cx="4752528" cy="4227934"/>
          </a:xfrm>
        </p:spPr>
        <p:txBody>
          <a:bodyPr/>
          <a:lstStyle/>
          <a:p>
            <a:pPr algn="just">
              <a:buNone/>
            </a:pPr>
            <a:r>
              <a:rPr lang="ru-RU" sz="1600" dirty="0" smtClean="0">
                <a:latin typeface="Times New Roman" pitchFamily="18" charset="0"/>
                <a:cs typeface="Times New Roman" pitchFamily="18" charset="0"/>
              </a:rPr>
              <a:t>Пистолет-пулемет Дегтярева (ППД) – это советский пистолет-пулемет калибра 7,62 мм, разработанный талантливым оружейником </a:t>
            </a:r>
            <a:r>
              <a:rPr lang="ru-RU" sz="1600" b="1" dirty="0" smtClean="0">
                <a:latin typeface="Times New Roman" pitchFamily="18" charset="0"/>
                <a:cs typeface="Times New Roman" pitchFamily="18" charset="0"/>
              </a:rPr>
              <a:t>Василием Алексеевичем Дегтяревым</a:t>
            </a:r>
            <a:r>
              <a:rPr lang="ru-RU" sz="1600" dirty="0" smtClean="0">
                <a:latin typeface="Times New Roman" pitchFamily="18" charset="0"/>
                <a:cs typeface="Times New Roman" pitchFamily="18" charset="0"/>
              </a:rPr>
              <a:t> в начале 30-х годов XX века. Первая модификация пистолета-пулемета Дегтярева (ППД-34) была принята на вооружение в 1934 году, а последняя (ППД-40) — поступила в эксплуатацию в 1940 году. </a:t>
            </a:r>
          </a:p>
          <a:p>
            <a:pPr algn="just"/>
            <a:r>
              <a:rPr lang="ru-RU" sz="1600" dirty="0" smtClean="0">
                <a:latin typeface="Times New Roman" pitchFamily="18" charset="0"/>
                <a:cs typeface="Times New Roman" pitchFamily="18" charset="0"/>
              </a:rPr>
              <a:t>ППД </a:t>
            </a:r>
            <a:r>
              <a:rPr lang="ru-RU" sz="1600" dirty="0" smtClean="0">
                <a:latin typeface="Times New Roman" pitchFamily="18" charset="0"/>
                <a:cs typeface="Times New Roman" pitchFamily="18" charset="0"/>
              </a:rPr>
              <a:t>стал первым советским серийным пистолетом-пулеметом. Его производство продолжалось до конца 1942 года. Это оружие активно применялось во время советско-финской войны, а также в начале Великой Отечественной войны.</a:t>
            </a:r>
            <a:endParaRPr lang="ru-RU" sz="1600" dirty="0">
              <a:latin typeface="Times New Roman" pitchFamily="18" charset="0"/>
              <a:cs typeface="Times New Roman" pitchFamily="18" charset="0"/>
            </a:endParaRPr>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degtarev.jpg"/>
          <p:cNvPicPr/>
          <p:nvPr/>
        </p:nvPicPr>
        <p:blipFill>
          <a:blip r:embed="rId4" cstate="print"/>
          <a:srcRect/>
          <a:stretch>
            <a:fillRect/>
          </a:stretch>
        </p:blipFill>
        <p:spPr bwMode="auto">
          <a:xfrm>
            <a:off x="107504" y="699542"/>
            <a:ext cx="2232248" cy="2448272"/>
          </a:xfrm>
          <a:prstGeom prst="rect">
            <a:avLst/>
          </a:prstGeom>
          <a:noFill/>
          <a:ln w="9525">
            <a:noFill/>
            <a:miter lim="800000"/>
            <a:headEnd/>
            <a:tailEnd/>
          </a:ln>
        </p:spPr>
      </p:pic>
      <p:pic>
        <p:nvPicPr>
          <p:cNvPr id="9" name="Рисунок 8" descr="7683225s-1920.jpg"/>
          <p:cNvPicPr/>
          <p:nvPr/>
        </p:nvPicPr>
        <p:blipFill>
          <a:blip r:embed="rId5" cstate="print"/>
          <a:srcRect/>
          <a:stretch>
            <a:fillRect/>
          </a:stretch>
        </p:blipFill>
        <p:spPr bwMode="auto">
          <a:xfrm>
            <a:off x="2339752" y="2571750"/>
            <a:ext cx="2016224"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067944" y="915566"/>
            <a:ext cx="4752528" cy="3672408"/>
          </a:xfrm>
        </p:spPr>
        <p:txBody>
          <a:bodyPr/>
          <a:lstStyle/>
          <a:p>
            <a:r>
              <a:rPr lang="ru-RU" dirty="0" smtClean="0"/>
              <a:t>Позже он был заменен более дешевым и технологичным пистолетом-пулеметом Шпагина </a:t>
            </a:r>
            <a:r>
              <a:rPr lang="ru-RU" b="1" u="sng" dirty="0" smtClean="0"/>
              <a:t>ППШ</a:t>
            </a:r>
            <a:r>
              <a:rPr lang="ru-RU" b="1" dirty="0" smtClean="0"/>
              <a:t> - Конструктор Шпагин Георгий Семёнович</a:t>
            </a:r>
            <a:r>
              <a:rPr lang="ru-RU" dirty="0" smtClean="0"/>
              <a:t>.</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Шпагин.jpg"/>
          <p:cNvPicPr/>
          <p:nvPr/>
        </p:nvPicPr>
        <p:blipFill>
          <a:blip r:embed="rId4" cstate="print"/>
          <a:srcRect/>
          <a:stretch>
            <a:fillRect/>
          </a:stretch>
        </p:blipFill>
        <p:spPr bwMode="auto">
          <a:xfrm>
            <a:off x="539552" y="915566"/>
            <a:ext cx="3168352" cy="3816424"/>
          </a:xfrm>
          <a:prstGeom prst="rect">
            <a:avLst/>
          </a:prstGeom>
          <a:noFill/>
          <a:ln w="9525">
            <a:noFill/>
            <a:miter lim="800000"/>
            <a:headEnd/>
            <a:tailEnd/>
          </a:ln>
        </p:spPr>
      </p:pic>
      <p:pic>
        <p:nvPicPr>
          <p:cNvPr id="9" name="Рисунок 8" descr="78779103.jpg"/>
          <p:cNvPicPr/>
          <p:nvPr/>
        </p:nvPicPr>
        <p:blipFill>
          <a:blip r:embed="rId5" cstate="print"/>
          <a:srcRect/>
          <a:stretch>
            <a:fillRect/>
          </a:stretch>
        </p:blipFill>
        <p:spPr bwMode="auto">
          <a:xfrm>
            <a:off x="4211960" y="3075806"/>
            <a:ext cx="4104456"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067944" y="699542"/>
            <a:ext cx="5076056" cy="4320480"/>
          </a:xfrm>
        </p:spPr>
        <p:txBody>
          <a:bodyPr/>
          <a:lstStyle/>
          <a:p>
            <a:pPr algn="just"/>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Работа </a:t>
            </a:r>
            <a:r>
              <a:rPr lang="ru-RU" sz="1600" dirty="0" smtClean="0">
                <a:latin typeface="Times New Roman" pitchFamily="18" charset="0"/>
                <a:cs typeface="Times New Roman" pitchFamily="18" charset="0"/>
              </a:rPr>
              <a:t>советских оружейников по совершенствованию пистолетов-пулеметов явились основной базой, на которой со временем оказалось возможным создание нового оружия, отвечающего всем современным требованиям. Главным образом стремление к повышению эффективности пистолетов – пулеметов, то есть к увеличению дальности и кучности огня, привело               к созданию патрона образца 1943 года (промежуточного патрона между пистолетным и винтовочным) и испытанию первого образца оружия под этот патрон уже в 1944 г</a:t>
            </a:r>
            <a:r>
              <a:rPr lang="ru-RU"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Изобрёл его талантливый </a:t>
            </a:r>
            <a:r>
              <a:rPr lang="ru-RU" sz="1600" b="1" dirty="0" smtClean="0">
                <a:latin typeface="Times New Roman" pitchFamily="18" charset="0"/>
                <a:cs typeface="Times New Roman" pitchFamily="18" charset="0"/>
              </a:rPr>
              <a:t>конструктор </a:t>
            </a:r>
            <a:r>
              <a:rPr lang="ru-RU" sz="1600" b="1" dirty="0" err="1" smtClean="0">
                <a:latin typeface="Times New Roman" pitchFamily="18" charset="0"/>
                <a:cs typeface="Times New Roman" pitchFamily="18" charset="0"/>
              </a:rPr>
              <a:t>Судаев</a:t>
            </a:r>
            <a:r>
              <a:rPr lang="ru-RU" sz="1600" b="1" dirty="0" smtClean="0">
                <a:latin typeface="Times New Roman" pitchFamily="18" charset="0"/>
                <a:cs typeface="Times New Roman" pitchFamily="18" charset="0"/>
              </a:rPr>
              <a:t> Алексей Иванович</a:t>
            </a:r>
            <a:r>
              <a:rPr lang="ru-RU" sz="1600" dirty="0" smtClean="0">
                <a:latin typeface="Times New Roman" pitchFamily="18" charset="0"/>
                <a:cs typeface="Times New Roman" pitchFamily="18" charset="0"/>
              </a:rPr>
              <a:t> по традиционной испытанной схеме пистолета-пулемета (то есть со свободным затвором). </a:t>
            </a:r>
            <a:endParaRPr lang="ru-RU" sz="1600" dirty="0">
              <a:latin typeface="Times New Roman" pitchFamily="18" charset="0"/>
              <a:cs typeface="Times New Roman" pitchFamily="18" charset="0"/>
            </a:endParaRPr>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Судаев А И"/>
          <p:cNvPicPr/>
          <p:nvPr/>
        </p:nvPicPr>
        <p:blipFill>
          <a:blip r:embed="rId4" cstate="print"/>
          <a:srcRect/>
          <a:stretch>
            <a:fillRect/>
          </a:stretch>
        </p:blipFill>
        <p:spPr bwMode="auto">
          <a:xfrm>
            <a:off x="395536" y="987574"/>
            <a:ext cx="360040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1588" y="699542"/>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57200" y="843558"/>
            <a:ext cx="4258816" cy="3744416"/>
          </a:xfrm>
        </p:spPr>
        <p:txBody>
          <a:bodyPr/>
          <a:lstStyle/>
          <a:p>
            <a:pPr algn="just"/>
            <a:r>
              <a:rPr lang="ru-RU" sz="2000" dirty="0" smtClean="0">
                <a:latin typeface="Times New Roman" pitchFamily="18" charset="0"/>
                <a:cs typeface="Times New Roman" pitchFamily="18" charset="0"/>
              </a:rPr>
              <a:t>История отечественного огнестрельного оружия начинает своё развитие         с древних времён. Первое упоминание в исторических документах                      о применении огнестрельного оружия «</a:t>
            </a:r>
            <a:r>
              <a:rPr lang="ru-RU" sz="2000" dirty="0" err="1" smtClean="0">
                <a:latin typeface="Times New Roman" pitchFamily="18" charset="0"/>
                <a:cs typeface="Times New Roman" pitchFamily="18" charset="0"/>
              </a:rPr>
              <a:t>русичами</a:t>
            </a:r>
            <a:r>
              <a:rPr lang="ru-RU" sz="2000" dirty="0" smtClean="0">
                <a:latin typeface="Times New Roman" pitchFamily="18" charset="0"/>
                <a:cs typeface="Times New Roman" pitchFamily="18" charset="0"/>
              </a:rPr>
              <a:t>» относится к Куликовской битве. А при стоянии на реке Угре, когда был снят гнёт татаро-монгольского Ига, русские применили пушки. </a:t>
            </a:r>
          </a:p>
          <a:p>
            <a:pPr algn="just"/>
            <a:endParaRPr lang="ru-RU" sz="2000" dirty="0">
              <a:latin typeface="Times New Roman" pitchFamily="18" charset="0"/>
              <a:cs typeface="Times New Roman" pitchFamily="18" charset="0"/>
            </a:endParaRPr>
          </a:p>
        </p:txBody>
      </p:sp>
      <p:sp>
        <p:nvSpPr>
          <p:cNvPr id="9" name="TextBox 8"/>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10" name="Рисунок 9" descr="img17.jpg"/>
          <p:cNvPicPr>
            <a:picLocks noChangeAspect="1"/>
          </p:cNvPicPr>
          <p:nvPr/>
        </p:nvPicPr>
        <p:blipFill>
          <a:blip r:embed="rId4" cstate="print"/>
          <a:stretch>
            <a:fillRect/>
          </a:stretch>
        </p:blipFill>
        <p:spPr>
          <a:xfrm>
            <a:off x="4860032" y="1131590"/>
            <a:ext cx="4320480" cy="32403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683568" y="915566"/>
            <a:ext cx="8136904" cy="3672408"/>
          </a:xfrm>
        </p:spPr>
        <p:txBody>
          <a:bodyPr/>
          <a:lstStyle/>
          <a:p>
            <a:pPr algn="just"/>
            <a:r>
              <a:rPr lang="ru-RU" dirty="0" smtClean="0">
                <a:latin typeface="Times New Roman" pitchFamily="18" charset="0"/>
                <a:cs typeface="Times New Roman" pitchFamily="18" charset="0"/>
              </a:rPr>
              <a:t>Однако скоро выяснилось, что такая схема неприемлема для оружия </a:t>
            </a:r>
            <a:r>
              <a:rPr lang="ru-RU" dirty="0" smtClean="0">
                <a:latin typeface="Times New Roman" pitchFamily="18" charset="0"/>
                <a:cs typeface="Times New Roman" pitchFamily="18" charset="0"/>
              </a:rPr>
              <a:t>под </a:t>
            </a:r>
            <a:r>
              <a:rPr lang="ru-RU" dirty="0" smtClean="0">
                <a:latin typeface="Times New Roman" pitchFamily="18" charset="0"/>
                <a:cs typeface="Times New Roman" pitchFamily="18" charset="0"/>
              </a:rPr>
              <a:t>новый, гораздо более мощный, чем пистолетный патрон. Более сильная энергия отдачи требовала утяжеления затвора, что вызвало ряд обстоятельств, несовместимых с новыми требованиями к стрелковому оружию. Поэтому под новый патрон была применена новая схема – с жестким запиранием ствола       и применением ударного механизма, позволяющего вести более меткий огонь.</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323528" y="771550"/>
            <a:ext cx="5112568" cy="4371950"/>
          </a:xfrm>
        </p:spPr>
        <p:txBody>
          <a:bodyPr/>
          <a:lstStyle/>
          <a:p>
            <a:pPr algn="just"/>
            <a:r>
              <a:rPr lang="ru-RU" sz="1800" dirty="0" smtClean="0">
                <a:latin typeface="Times New Roman" pitchFamily="18" charset="0"/>
                <a:cs typeface="Times New Roman" pitchFamily="18" charset="0"/>
              </a:rPr>
              <a:t>В 1946 году молодой </a:t>
            </a:r>
            <a:r>
              <a:rPr lang="ru-RU" sz="1800" b="1" dirty="0" smtClean="0">
                <a:latin typeface="Times New Roman" pitchFamily="18" charset="0"/>
                <a:cs typeface="Times New Roman" pitchFamily="18" charset="0"/>
              </a:rPr>
              <a:t>конструктор Михаил Тимофеевич Калашников</a:t>
            </a:r>
            <a:r>
              <a:rPr lang="ru-RU" sz="1800" dirty="0" smtClean="0">
                <a:latin typeface="Times New Roman" pitchFamily="18" charset="0"/>
                <a:cs typeface="Times New Roman" pitchFamily="18" charset="0"/>
              </a:rPr>
              <a:t> предложил свою систему, принятую                   на вооружение уже в следующем году. Автомат Калашникова (АК) работает     по принципу использования энергии пороховых газов, отводимых через отверстие канала ствола. Запирание ствола осуществляется боевыми выступами поворачивающегося вокруг продольной оси затвора. Огонь ведется как одиночный так и автоматический. Переводчик огня одновременно является предохранителем Емкость магазина 30 патронов. Передвижной секторный прицел предназначен для стрельбы на дальность до 500 метров. </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Калашников"/>
          <p:cNvPicPr/>
          <p:nvPr/>
        </p:nvPicPr>
        <p:blipFill>
          <a:blip r:embed="rId4" cstate="print"/>
          <a:srcRect/>
          <a:stretch>
            <a:fillRect/>
          </a:stretch>
        </p:blipFill>
        <p:spPr bwMode="auto">
          <a:xfrm>
            <a:off x="5508104" y="843558"/>
            <a:ext cx="3635896" cy="2160240"/>
          </a:xfrm>
          <a:prstGeom prst="rect">
            <a:avLst/>
          </a:prstGeom>
          <a:noFill/>
          <a:ln w="9525">
            <a:noFill/>
            <a:miter lim="800000"/>
            <a:headEnd/>
            <a:tailEnd/>
          </a:ln>
        </p:spPr>
      </p:pic>
      <p:pic>
        <p:nvPicPr>
          <p:cNvPr id="9" name="Рисунок 8" descr="AK-47.jpg"/>
          <p:cNvPicPr/>
          <p:nvPr/>
        </p:nvPicPr>
        <p:blipFill>
          <a:blip r:embed="rId5" cstate="print"/>
          <a:srcRect/>
          <a:stretch>
            <a:fillRect/>
          </a:stretch>
        </p:blipFill>
        <p:spPr bwMode="auto">
          <a:xfrm>
            <a:off x="5508104" y="3147814"/>
            <a:ext cx="3635896"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067944" y="915566"/>
            <a:ext cx="4752528" cy="4032448"/>
          </a:xfrm>
        </p:spPr>
        <p:txBody>
          <a:bodyPr/>
          <a:lstStyle/>
          <a:p>
            <a:pPr algn="just"/>
            <a:r>
              <a:rPr lang="ru-RU" sz="1600" b="1" dirty="0" smtClean="0">
                <a:latin typeface="Times New Roman" pitchFamily="18" charset="0"/>
                <a:cs typeface="Times New Roman" pitchFamily="18" charset="0"/>
              </a:rPr>
              <a:t>СВТ </a:t>
            </a:r>
            <a:r>
              <a:rPr lang="ru-RU" sz="1600" dirty="0" smtClean="0">
                <a:latin typeface="Times New Roman" pitchFamily="18" charset="0"/>
                <a:cs typeface="Times New Roman" pitchFamily="18" charset="0"/>
              </a:rPr>
              <a:t>- 7,62-мм самозарядные винтовки системы Токарева образцов 1938 и 1940 годов (СВТ-38, СВТ-40), а также автоматическая винтовка образца 1940 года (АВТ-40), самозарядный (СКТ-40), автоматический (АКТ-40), модификации советской </a:t>
            </a:r>
            <a:r>
              <a:rPr lang="ru-RU" sz="1600" u="sng" dirty="0" smtClean="0">
                <a:latin typeface="Times New Roman" pitchFamily="18" charset="0"/>
                <a:cs typeface="Times New Roman" pitchFamily="18" charset="0"/>
              </a:rPr>
              <a:t>самозарядной винтовки</a:t>
            </a:r>
            <a:r>
              <a:rPr lang="ru-RU" sz="1600" dirty="0" smtClean="0">
                <a:latin typeface="Times New Roman" pitchFamily="18" charset="0"/>
                <a:cs typeface="Times New Roman" pitchFamily="18" charset="0"/>
              </a:rPr>
              <a:t>, разработанной  </a:t>
            </a:r>
            <a:r>
              <a:rPr lang="ru-RU" sz="1600" b="1" u="sng" dirty="0" smtClean="0">
                <a:latin typeface="Times New Roman" pitchFamily="18" charset="0"/>
                <a:cs typeface="Times New Roman" pitchFamily="18" charset="0"/>
              </a:rPr>
              <a:t>Фёдором  Васильевичем Токаревым</a:t>
            </a:r>
            <a:r>
              <a:rPr lang="ru-RU" sz="1600" b="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СВТ-38 была разработана в качестве замены </a:t>
            </a:r>
            <a:r>
              <a:rPr lang="ru-RU" sz="1600" u="sng" dirty="0" smtClean="0">
                <a:latin typeface="Times New Roman" pitchFamily="18" charset="0"/>
                <a:cs typeface="Times New Roman" pitchFamily="18" charset="0"/>
              </a:rPr>
              <a:t>автоматической винтовки Симонова</a:t>
            </a:r>
            <a:r>
              <a:rPr lang="ru-RU" sz="1600" dirty="0" smtClean="0">
                <a:latin typeface="Times New Roman" pitchFamily="18" charset="0"/>
                <a:cs typeface="Times New Roman" pitchFamily="18" charset="0"/>
              </a:rPr>
              <a:t> и 26 февраля 1939 принята на вооружение Красной армии. Первая СВТ образца 1938 года была выпущена 16 июля 1939 года. С 1 октября 1939 года начался </a:t>
            </a:r>
            <a:r>
              <a:rPr lang="ru-RU" sz="1600" dirty="0" err="1" smtClean="0">
                <a:latin typeface="Times New Roman" pitchFamily="18" charset="0"/>
                <a:cs typeface="Times New Roman" pitchFamily="18" charset="0"/>
              </a:rPr>
              <a:t>валовый</a:t>
            </a:r>
            <a:r>
              <a:rPr lang="ru-RU" sz="1600" dirty="0" smtClean="0">
                <a:latin typeface="Times New Roman" pitchFamily="18" charset="0"/>
                <a:cs typeface="Times New Roman" pitchFamily="18" charset="0"/>
              </a:rPr>
              <a:t> выпуск на </a:t>
            </a:r>
            <a:r>
              <a:rPr lang="ru-RU" sz="1600" u="sng" dirty="0" smtClean="0">
                <a:latin typeface="Times New Roman" pitchFamily="18" charset="0"/>
                <a:cs typeface="Times New Roman" pitchFamily="18" charset="0"/>
              </a:rPr>
              <a:t>Тульском</a:t>
            </a:r>
            <a:r>
              <a:rPr lang="ru-RU" sz="1600" dirty="0" smtClean="0">
                <a:latin typeface="Times New Roman" pitchFamily="18" charset="0"/>
                <a:cs typeface="Times New Roman" pitchFamily="18" charset="0"/>
              </a:rPr>
              <a:t>, а с 1940 года — на </a:t>
            </a:r>
            <a:r>
              <a:rPr lang="ru-RU" sz="1600" u="sng" dirty="0" smtClean="0">
                <a:latin typeface="Times New Roman" pitchFamily="18" charset="0"/>
                <a:cs typeface="Times New Roman" pitchFamily="18" charset="0"/>
              </a:rPr>
              <a:t>Ижевском оружейном заводе</a:t>
            </a:r>
            <a:r>
              <a:rPr lang="ru-RU" sz="1600" dirty="0" smtClean="0">
                <a:latin typeface="Times New Roman" pitchFamily="18" charset="0"/>
                <a:cs typeface="Times New Roman" pitchFamily="18" charset="0"/>
              </a:rPr>
              <a:t>.</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1-52.jpg"/>
          <p:cNvPicPr/>
          <p:nvPr/>
        </p:nvPicPr>
        <p:blipFill>
          <a:blip r:embed="rId4" cstate="print"/>
          <a:stretch>
            <a:fillRect/>
          </a:stretch>
        </p:blipFill>
        <p:spPr>
          <a:xfrm>
            <a:off x="755576" y="915566"/>
            <a:ext cx="3024336" cy="39604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3923928" y="915566"/>
            <a:ext cx="5220072" cy="2016224"/>
          </a:xfrm>
        </p:spPr>
        <p:txBody>
          <a:bodyPr/>
          <a:lstStyle/>
          <a:p>
            <a:pPr algn="just"/>
            <a:r>
              <a:rPr lang="ru-RU" sz="1600" b="1" dirty="0" smtClean="0">
                <a:latin typeface="Times New Roman" pitchFamily="18" charset="0"/>
                <a:cs typeface="Times New Roman" pitchFamily="18" charset="0"/>
              </a:rPr>
              <a:t>СВД</a:t>
            </a:r>
            <a:r>
              <a:rPr lang="ru-RU" sz="1600" dirty="0" smtClean="0">
                <a:latin typeface="Times New Roman" pitchFamily="18" charset="0"/>
                <a:cs typeface="Times New Roman" pitchFamily="18" charset="0"/>
              </a:rPr>
              <a:t> – прицельная дальность 1200 метров одна из любимых винтовок снайперов, была разработана на основе механизмов АК – 47</a:t>
            </a:r>
            <a:r>
              <a:rPr lang="ru-RU"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Разработанная в 1957—1963 годах группой конструкторов под руководством </a:t>
            </a:r>
            <a:r>
              <a:rPr lang="ru-RU" sz="1600" b="1" u="sng" dirty="0" smtClean="0">
                <a:latin typeface="Times New Roman" pitchFamily="18" charset="0"/>
                <a:cs typeface="Times New Roman" pitchFamily="18" charset="0"/>
              </a:rPr>
              <a:t>Евгения Фёдоровича Драгунова</a:t>
            </a:r>
            <a:r>
              <a:rPr lang="ru-RU" sz="1600" b="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и принятая на вооружение Советской Армии 3 июля 1963 года вместе с оптическим прицелом </a:t>
            </a:r>
            <a:r>
              <a:rPr lang="ru-RU" sz="1600" u="sng" dirty="0" smtClean="0">
                <a:latin typeface="Times New Roman" pitchFamily="18" charset="0"/>
                <a:cs typeface="Times New Roman" pitchFamily="18" charset="0"/>
              </a:rPr>
              <a:t>ПСО-1</a:t>
            </a:r>
            <a:endParaRPr lang="ru-RU" sz="1600"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buNone/>
            </a:pPr>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p:cNvPicPr/>
          <p:nvPr/>
        </p:nvPicPr>
        <p:blipFill>
          <a:blip r:embed="rId4" cstate="print">
            <a:grayscl/>
          </a:blip>
          <a:srcRect/>
          <a:stretch>
            <a:fillRect/>
          </a:stretch>
        </p:blipFill>
        <p:spPr bwMode="auto">
          <a:xfrm>
            <a:off x="4499992" y="3003798"/>
            <a:ext cx="4644008" cy="1872208"/>
          </a:xfrm>
          <a:prstGeom prst="rect">
            <a:avLst/>
          </a:prstGeom>
          <a:noFill/>
          <a:ln w="9525">
            <a:noFill/>
            <a:miter lim="800000"/>
            <a:headEnd/>
            <a:tailEnd/>
          </a:ln>
        </p:spPr>
      </p:pic>
      <p:pic>
        <p:nvPicPr>
          <p:cNvPr id="9" name="Рисунок 8" descr="Dragunov_E"/>
          <p:cNvPicPr/>
          <p:nvPr/>
        </p:nvPicPr>
        <p:blipFill>
          <a:blip r:embed="rId5" cstate="print"/>
          <a:srcRect/>
          <a:stretch>
            <a:fillRect/>
          </a:stretch>
        </p:blipFill>
        <p:spPr bwMode="auto">
          <a:xfrm>
            <a:off x="755576" y="843558"/>
            <a:ext cx="2808312"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067944" y="915566"/>
            <a:ext cx="4752528" cy="3672408"/>
          </a:xfrm>
        </p:spPr>
        <p:txBody>
          <a:bodyPr/>
          <a:lstStyle/>
          <a:p>
            <a:r>
              <a:rPr lang="ru-RU" sz="1600" b="1" dirty="0" smtClean="0">
                <a:latin typeface="Times New Roman" pitchFamily="18" charset="0"/>
                <a:cs typeface="Times New Roman" pitchFamily="18" charset="0"/>
              </a:rPr>
              <a:t>5,45-мм автомат АН-94 «Абакан» Никонов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Автомат был создан </a:t>
            </a:r>
            <a:r>
              <a:rPr lang="ru-RU" sz="1600" b="1" dirty="0" smtClean="0">
                <a:latin typeface="Times New Roman" pitchFamily="18" charset="0"/>
                <a:cs typeface="Times New Roman" pitchFamily="18" charset="0"/>
              </a:rPr>
              <a:t>конструктором Никоновым Геннадием Николаевичем </a:t>
            </a:r>
            <a:r>
              <a:rPr lang="ru-RU" sz="1600" dirty="0" smtClean="0">
                <a:latin typeface="Times New Roman" pitchFamily="18" charset="0"/>
                <a:cs typeface="Times New Roman" pitchFamily="18" charset="0"/>
              </a:rPr>
              <a:t> в рамках армейского конкурса «Абакан» на замену      АК-74. 9-мм автомат А-91  является личным оружием нападения и защиты. Предназначен для поражения целей как одиночным, так и автоматическим огнем. Состоит на вооружении спецподразделений органов внутренних дел       и частей ВВ МВД РФ. </a:t>
            </a:r>
          </a:p>
          <a:p>
            <a:pPr algn="just"/>
            <a:r>
              <a:rPr lang="ru-RU" sz="1600" dirty="0" smtClean="0">
                <a:latin typeface="Times New Roman" pitchFamily="18" charset="0"/>
                <a:cs typeface="Times New Roman" pitchFamily="18" charset="0"/>
              </a:rPr>
              <a:t>Имея вес и габариты, сравнимые с современными образцами пистолетов         - пулеметов, автомат значительно превосходит их по дальности стрельбы             и пробивному действию пули. </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main"/>
          <p:cNvPicPr/>
          <p:nvPr/>
        </p:nvPicPr>
        <p:blipFill>
          <a:blip r:embed="rId4" cstate="print"/>
          <a:srcRect/>
          <a:stretch>
            <a:fillRect/>
          </a:stretch>
        </p:blipFill>
        <p:spPr bwMode="auto">
          <a:xfrm>
            <a:off x="179512" y="843558"/>
            <a:ext cx="4059970" cy="1645920"/>
          </a:xfrm>
          <a:prstGeom prst="rect">
            <a:avLst/>
          </a:prstGeom>
          <a:noFill/>
          <a:ln w="9525">
            <a:noFill/>
            <a:miter lim="800000"/>
            <a:headEnd/>
            <a:tailEnd/>
          </a:ln>
        </p:spPr>
      </p:pic>
      <p:pic>
        <p:nvPicPr>
          <p:cNvPr id="9" name="Рисунок 8" descr="Никонов.jpg"/>
          <p:cNvPicPr/>
          <p:nvPr/>
        </p:nvPicPr>
        <p:blipFill>
          <a:blip r:embed="rId5" cstate="print"/>
          <a:srcRect/>
          <a:stretch>
            <a:fillRect/>
          </a:stretch>
        </p:blipFill>
        <p:spPr bwMode="auto">
          <a:xfrm>
            <a:off x="1259632" y="2571750"/>
            <a:ext cx="1584176"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4067944" y="771550"/>
            <a:ext cx="5076056" cy="3888432"/>
          </a:xfrm>
        </p:spPr>
        <p:txBody>
          <a:bodyPr/>
          <a:lstStyle/>
          <a:p>
            <a:pPr algn="just"/>
            <a:r>
              <a:rPr lang="ru-RU" sz="1800" dirty="0" smtClean="0">
                <a:latin typeface="Times New Roman" pitchFamily="18" charset="0"/>
                <a:cs typeface="Times New Roman" pitchFamily="18" charset="0"/>
              </a:rPr>
              <a:t>На современном этапе конструкторы модернизируют и улучшают качество огнестрельного оружия для российской армии и спецподразделений в рамках создания перспективной боевой экипировки военнослужащего (ОКР «Ратник») по заказу Министерства Обороны. Вышли новые образцы оружия на базе конструкторских решений модернизированного автомата Калашникова завода НПО ИЖМАШ и автоматов завода им. Драгунова, изобрели новые пулемёты и всевозможные виды пистолетов и гранатомётов, но это уже отдельная история. </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1573471584_11-km-ak-obves.jpg"/>
          <p:cNvPicPr/>
          <p:nvPr/>
        </p:nvPicPr>
        <p:blipFill>
          <a:blip r:embed="rId4" cstate="print"/>
          <a:stretch>
            <a:fillRect/>
          </a:stretch>
        </p:blipFill>
        <p:spPr>
          <a:xfrm>
            <a:off x="827584" y="699542"/>
            <a:ext cx="2448272" cy="3960440"/>
          </a:xfrm>
          <a:prstGeom prst="rect">
            <a:avLst/>
          </a:prstGeom>
        </p:spPr>
      </p:pic>
      <p:sp>
        <p:nvSpPr>
          <p:cNvPr id="37890" name="Rectangle 2"/>
          <p:cNvSpPr>
            <a:spLocks noChangeArrowheads="1"/>
          </p:cNvSpPr>
          <p:nvPr/>
        </p:nvSpPr>
        <p:spPr bwMode="auto">
          <a:xfrm>
            <a:off x="0" y="4751388"/>
            <a:ext cx="4355976" cy="2686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22222"/>
                </a:solidFill>
                <a:effectLst/>
                <a:latin typeface="Times New Roman" pitchFamily="18" charset="0"/>
                <a:cs typeface="Arial" pitchFamily="34" charset="0"/>
              </a:rPr>
              <a:t>Комплект модернизации автомата Калашникова «Обвес»</a:t>
            </a:r>
            <a:endParaRPr kumimoji="0" lang="ru-RU"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179512" y="699542"/>
            <a:ext cx="5832648" cy="360040"/>
          </a:xfrm>
        </p:spPr>
        <p:txBody>
          <a:bodyPr/>
          <a:lstStyle/>
          <a:p>
            <a:r>
              <a:rPr lang="ru-RU" sz="1400" dirty="0" smtClean="0">
                <a:latin typeface="Times New Roman" pitchFamily="18" charset="0"/>
                <a:cs typeface="Times New Roman" pitchFamily="18" charset="0"/>
              </a:rPr>
              <a:t>Единые пулемёты «Печенег» и «Печенег-СП» калибра 7,62х54R</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7" name="Рисунок 6" descr="Пулемёт Печенег.jpg"/>
          <p:cNvPicPr/>
          <p:nvPr/>
        </p:nvPicPr>
        <p:blipFill>
          <a:blip r:embed="rId4" cstate="print"/>
          <a:stretch>
            <a:fillRect/>
          </a:stretch>
        </p:blipFill>
        <p:spPr>
          <a:xfrm>
            <a:off x="467544" y="1131590"/>
            <a:ext cx="3168352" cy="3816424"/>
          </a:xfrm>
          <a:prstGeom prst="rect">
            <a:avLst/>
          </a:prstGeom>
        </p:spPr>
      </p:pic>
      <p:pic>
        <p:nvPicPr>
          <p:cNvPr id="9" name="Рисунок 8" descr="автомат совр Драгунова.jpg"/>
          <p:cNvPicPr/>
          <p:nvPr/>
        </p:nvPicPr>
        <p:blipFill>
          <a:blip r:embed="rId5" cstate="print"/>
          <a:stretch>
            <a:fillRect/>
          </a:stretch>
        </p:blipFill>
        <p:spPr>
          <a:xfrm>
            <a:off x="4788024" y="1491630"/>
            <a:ext cx="3744416" cy="2592288"/>
          </a:xfrm>
          <a:prstGeom prst="rect">
            <a:avLst/>
          </a:prstGeom>
        </p:spPr>
      </p:pic>
      <p:sp>
        <p:nvSpPr>
          <p:cNvPr id="36866" name="Rectangle 2"/>
          <p:cNvSpPr>
            <a:spLocks noChangeArrowheads="1"/>
          </p:cNvSpPr>
          <p:nvPr/>
        </p:nvSpPr>
        <p:spPr bwMode="auto">
          <a:xfrm>
            <a:off x="4283968" y="4227934"/>
            <a:ext cx="4680520" cy="4866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rgbClr val="222222"/>
                </a:solidFill>
                <a:effectLst/>
                <a:latin typeface="Times New Roman" pitchFamily="18" charset="0"/>
                <a:cs typeface="Arial" pitchFamily="34" charset="0"/>
              </a:rPr>
              <a:t>Автоматы завода им. Дегтярева А-545 калибра 5,45х39 мм и А-762 калибра 7,62х39 мм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251520" y="915566"/>
            <a:ext cx="8568952" cy="4032448"/>
          </a:xfrm>
        </p:spPr>
        <p:txBody>
          <a:bodyPr/>
          <a:lstStyle/>
          <a:p>
            <a:pPr algn="just"/>
            <a:r>
              <a:rPr lang="ru-RU" sz="1600" dirty="0" smtClean="0">
                <a:latin typeface="Times New Roman" pitchFamily="18" charset="0"/>
                <a:cs typeface="Times New Roman" pitchFamily="18" charset="0"/>
              </a:rPr>
              <a:t>Родился в селе </a:t>
            </a:r>
            <a:r>
              <a:rPr lang="ru-RU" sz="1600" u="sng" dirty="0" smtClean="0">
                <a:latin typeface="Times New Roman" pitchFamily="18" charset="0"/>
                <a:cs typeface="Times New Roman" pitchFamily="18" charset="0"/>
              </a:rPr>
              <a:t>Курья</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Алтайского края</a:t>
            </a:r>
            <a:r>
              <a:rPr lang="ru-RU" sz="1600" dirty="0" smtClean="0">
                <a:latin typeface="Times New Roman" pitchFamily="18" charset="0"/>
                <a:cs typeface="Times New Roman" pitchFamily="18" charset="0"/>
              </a:rPr>
              <a:t>. Он был семнадцатым ребёнком в многодетной крестьянской семье, в которой родилось девятнадцать, а выжило восемь детей.</a:t>
            </a:r>
          </a:p>
          <a:p>
            <a:pPr algn="just"/>
            <a:r>
              <a:rPr lang="ru-RU" sz="1600" dirty="0" smtClean="0">
                <a:latin typeface="Times New Roman" pitchFamily="18" charset="0"/>
                <a:cs typeface="Times New Roman" pitchFamily="18" charset="0"/>
              </a:rPr>
              <a:t>С детских лет интересовался техникой, с интересом исследуя устройство и принципы работы разных механизмов. В школе увлекался физикой, геометрией и литературой.</a:t>
            </a:r>
          </a:p>
          <a:p>
            <a:pPr algn="just"/>
            <a:r>
              <a:rPr lang="ru-RU" sz="1600" dirty="0" smtClean="0">
                <a:latin typeface="Times New Roman" pitchFamily="18" charset="0"/>
                <a:cs typeface="Times New Roman" pitchFamily="18" charset="0"/>
              </a:rPr>
              <a:t>Осенью 1938 года был призван в </a:t>
            </a:r>
            <a:r>
              <a:rPr lang="ru-RU" sz="1600" u="sng" dirty="0" smtClean="0">
                <a:latin typeface="Times New Roman" pitchFamily="18" charset="0"/>
                <a:cs typeface="Times New Roman" pitchFamily="18" charset="0"/>
              </a:rPr>
              <a:t>Красную Армию</a:t>
            </a:r>
            <a:r>
              <a:rPr lang="ru-RU" sz="1600" dirty="0" smtClean="0">
                <a:latin typeface="Times New Roman" pitchFamily="18" charset="0"/>
                <a:cs typeface="Times New Roman" pitchFamily="18" charset="0"/>
              </a:rPr>
              <a:t>. После курса младших командиров получил специальность механика-водителя танка и служил в </a:t>
            </a:r>
            <a:r>
              <a:rPr lang="ru-RU" sz="1600" u="sng" dirty="0" smtClean="0">
                <a:latin typeface="Times New Roman" pitchFamily="18" charset="0"/>
                <a:cs typeface="Times New Roman" pitchFamily="18" charset="0"/>
              </a:rPr>
              <a:t>12-й танковой дивизии</a:t>
            </a:r>
            <a:r>
              <a:rPr lang="ru-RU" sz="1600" dirty="0" smtClean="0">
                <a:latin typeface="Times New Roman" pitchFamily="18" charset="0"/>
                <a:cs typeface="Times New Roman" pitchFamily="18" charset="0"/>
              </a:rPr>
              <a:t> в </a:t>
            </a:r>
            <a:r>
              <a:rPr lang="ru-RU" sz="1600" u="sng" dirty="0" smtClean="0">
                <a:latin typeface="Times New Roman" pitchFamily="18" charset="0"/>
                <a:cs typeface="Times New Roman" pitchFamily="18" charset="0"/>
              </a:rPr>
              <a:t>г. Стрый</a:t>
            </a:r>
            <a:r>
              <a:rPr lang="ru-RU" sz="1600" dirty="0" smtClean="0">
                <a:latin typeface="Times New Roman" pitchFamily="18" charset="0"/>
                <a:cs typeface="Times New Roman" pitchFamily="18" charset="0"/>
              </a:rPr>
              <a:t> (Западная Украина). Уже там проявил свои изобретательские способности — разработал инерционный счётчик выстрелов из танковой пушки, приспособление к пистолету </a:t>
            </a:r>
            <a:r>
              <a:rPr lang="ru-RU" sz="1600" u="sng" dirty="0" smtClean="0">
                <a:latin typeface="Times New Roman" pitchFamily="18" charset="0"/>
                <a:cs typeface="Times New Roman" pitchFamily="18" charset="0"/>
              </a:rPr>
              <a:t>ТТ</a:t>
            </a:r>
            <a:r>
              <a:rPr lang="ru-RU" sz="1600" dirty="0" smtClean="0">
                <a:latin typeface="Times New Roman" pitchFamily="18" charset="0"/>
                <a:cs typeface="Times New Roman" pitchFamily="18" charset="0"/>
              </a:rPr>
              <a:t> для повышения эффективности стрельбы через щели в башне танка, счётчик </a:t>
            </a:r>
            <a:r>
              <a:rPr lang="ru-RU" sz="1600" dirty="0" err="1" smtClean="0">
                <a:latin typeface="Times New Roman" pitchFamily="18" charset="0"/>
                <a:cs typeface="Times New Roman" pitchFamily="18" charset="0"/>
              </a:rPr>
              <a:t>моторесурса</a:t>
            </a:r>
            <a:r>
              <a:rPr lang="ru-RU" sz="1600" dirty="0" smtClean="0">
                <a:latin typeface="Times New Roman" pitchFamily="18" charset="0"/>
                <a:cs typeface="Times New Roman" pitchFamily="18" charset="0"/>
              </a:rPr>
              <a:t> танка.. Последнее изобретение было достаточно значимым, о чём говорит тот факт, что Калашников был вызван для доклада о нём к командующему Киевским Особым военным округом </a:t>
            </a:r>
            <a:r>
              <a:rPr lang="ru-RU" sz="1600" u="sng" dirty="0" smtClean="0">
                <a:latin typeface="Times New Roman" pitchFamily="18" charset="0"/>
                <a:cs typeface="Times New Roman" pitchFamily="18" charset="0"/>
              </a:rPr>
              <a:t>генералу армии</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Георгию Жукову</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Великую Отечественную войну</a:t>
            </a:r>
            <a:r>
              <a:rPr lang="ru-RU" sz="1600" dirty="0" smtClean="0">
                <a:latin typeface="Times New Roman" pitchFamily="18" charset="0"/>
                <a:cs typeface="Times New Roman" pitchFamily="18" charset="0"/>
              </a:rPr>
              <a:t> начал в августе 1941 года командиром танка в звании </a:t>
            </a:r>
            <a:r>
              <a:rPr lang="ru-RU" sz="1600" u="sng" dirty="0" smtClean="0">
                <a:latin typeface="Times New Roman" pitchFamily="18" charset="0"/>
                <a:cs typeface="Times New Roman" pitchFamily="18" charset="0"/>
              </a:rPr>
              <a:t>старшего сержанта</a:t>
            </a:r>
            <a:r>
              <a:rPr lang="ru-RU" sz="1600" dirty="0" smtClean="0">
                <a:latin typeface="Times New Roman" pitchFamily="18" charset="0"/>
                <a:cs typeface="Times New Roman" pitchFamily="18" charset="0"/>
              </a:rPr>
              <a:t>, и в октябре под </a:t>
            </a:r>
            <a:r>
              <a:rPr lang="ru-RU" sz="1600" u="sng" dirty="0" smtClean="0">
                <a:latin typeface="Times New Roman" pitchFamily="18" charset="0"/>
                <a:cs typeface="Times New Roman" pitchFamily="18" charset="0"/>
              </a:rPr>
              <a:t>Брянском</a:t>
            </a:r>
            <a:r>
              <a:rPr lang="ru-RU" sz="1600" dirty="0" smtClean="0">
                <a:latin typeface="Times New Roman" pitchFamily="18" charset="0"/>
                <a:cs typeface="Times New Roman" pitchFamily="18" charset="0"/>
              </a:rPr>
              <a:t> был тяжело ранен. В госпитале по-настоящему загорелся идеей создания своего образца автоматического оружия. </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251520" y="915566"/>
            <a:ext cx="8568952" cy="3672408"/>
          </a:xfrm>
        </p:spPr>
        <p:txBody>
          <a:bodyPr/>
          <a:lstStyle/>
          <a:p>
            <a:pPr algn="just"/>
            <a:endParaRPr lang="ru-RU" sz="1800" dirty="0" smtClean="0">
              <a:latin typeface="Times New Roman" pitchFamily="18" charset="0"/>
              <a:cs typeface="Times New Roman" pitchFamily="18" charset="0"/>
            </a:endParaRP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pic>
        <p:nvPicPr>
          <p:cNvPr id="7" name="Рисунок 6" descr="27334506_25702.jpg"/>
          <p:cNvPicPr>
            <a:picLocks noChangeAspect="1"/>
          </p:cNvPicPr>
          <p:nvPr/>
        </p:nvPicPr>
        <p:blipFill>
          <a:blip r:embed="rId4" cstate="print"/>
          <a:stretch>
            <a:fillRect/>
          </a:stretch>
        </p:blipFill>
        <p:spPr>
          <a:xfrm>
            <a:off x="107504" y="699542"/>
            <a:ext cx="2887104" cy="4299942"/>
          </a:xfrm>
          <a:prstGeom prst="rect">
            <a:avLst/>
          </a:prstGeom>
        </p:spPr>
      </p:pic>
      <p:pic>
        <p:nvPicPr>
          <p:cNvPr id="9" name="Рисунок 8" descr="ffddc14d9c3abc3786e105de0d4b3f41.jpg"/>
          <p:cNvPicPr>
            <a:picLocks noChangeAspect="1"/>
          </p:cNvPicPr>
          <p:nvPr/>
        </p:nvPicPr>
        <p:blipFill>
          <a:blip r:embed="rId5" cstate="print"/>
          <a:stretch>
            <a:fillRect/>
          </a:stretch>
        </p:blipFill>
        <p:spPr>
          <a:xfrm>
            <a:off x="3059832" y="699541"/>
            <a:ext cx="6084168" cy="431584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251520" y="915566"/>
            <a:ext cx="8568952" cy="3672408"/>
          </a:xfrm>
        </p:spPr>
        <p:txBody>
          <a:bodyPr/>
          <a:lstStyle/>
          <a:p>
            <a:pPr algn="just"/>
            <a:endParaRPr lang="ru-RU" sz="1800" dirty="0" smtClean="0">
              <a:latin typeface="Times New Roman" pitchFamily="18" charset="0"/>
              <a:cs typeface="Times New Roman" pitchFamily="18" charset="0"/>
            </a:endParaRP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pic>
        <p:nvPicPr>
          <p:cNvPr id="7" name="Рисунок 6" descr="Kal_01.jpg"/>
          <p:cNvPicPr>
            <a:picLocks noChangeAspect="1"/>
          </p:cNvPicPr>
          <p:nvPr/>
        </p:nvPicPr>
        <p:blipFill>
          <a:blip r:embed="rId4" cstate="print"/>
          <a:stretch>
            <a:fillRect/>
          </a:stretch>
        </p:blipFill>
        <p:spPr>
          <a:xfrm>
            <a:off x="971600" y="915566"/>
            <a:ext cx="7668344" cy="38213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9" name="Picture 4" descr="Untitled-1 copy"/>
          <p:cNvPicPr>
            <a:picLocks noGrp="1"/>
          </p:cNvPicPr>
          <p:nvPr>
            <p:ph sz="half" idx="2"/>
          </p:nvPr>
        </p:nvPicPr>
        <p:blipFill>
          <a:blip r:embed="rId4" cstate="print"/>
          <a:srcRect/>
          <a:stretch>
            <a:fillRect/>
          </a:stretch>
        </p:blipFill>
        <p:spPr bwMode="auto">
          <a:xfrm>
            <a:off x="1979712" y="843558"/>
            <a:ext cx="4896544" cy="3888432"/>
          </a:xfrm>
          <a:prstGeom prst="rect">
            <a:avLst/>
          </a:prstGeom>
          <a:noFill/>
          <a:ln w="9525">
            <a:noFill/>
            <a:miter lim="800000"/>
            <a:headEnd/>
            <a:tailEnd/>
          </a:ln>
        </p:spPr>
      </p:pic>
      <p:sp>
        <p:nvSpPr>
          <p:cNvPr id="1026" name="Rectangle 2"/>
          <p:cNvSpPr>
            <a:spLocks noChangeArrowheads="1"/>
          </p:cNvSpPr>
          <p:nvPr/>
        </p:nvSpPr>
        <p:spPr bwMode="auto">
          <a:xfrm>
            <a:off x="2411760" y="4011910"/>
            <a:ext cx="3888432" cy="3190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rgbClr val="FF0000"/>
                </a:solidFill>
                <a:effectLst/>
                <a:cs typeface="Arial" pitchFamily="34" charset="0"/>
              </a:rPr>
              <a:t>Крепостные ружья 15-16 вв.</a:t>
            </a:r>
            <a:endParaRPr kumimoji="0" lang="ru-RU" sz="18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0" y="699542"/>
            <a:ext cx="9144000" cy="4248472"/>
          </a:xfrm>
        </p:spPr>
        <p:txBody>
          <a:bodyPr/>
          <a:lstStyle/>
          <a:p>
            <a:r>
              <a:rPr lang="ru-RU" sz="1800" dirty="0" smtClean="0">
                <a:latin typeface="Times New Roman" pitchFamily="18" charset="0"/>
                <a:cs typeface="Times New Roman" pitchFamily="18" charset="0"/>
              </a:rPr>
              <a:t>По направлению докторов был отправлен на реабилитацию в шестимесячный отпуск. Вернувшись в Матай, с помощью специалистов депо через три месяца создал опытный образец своей первой модели </a:t>
            </a:r>
            <a:r>
              <a:rPr lang="ru-RU" sz="1800" u="sng" dirty="0" smtClean="0">
                <a:latin typeface="Times New Roman" pitchFamily="18" charset="0"/>
                <a:cs typeface="Times New Roman" pitchFamily="18" charset="0"/>
              </a:rPr>
              <a:t>пистолета-пулемёта</a:t>
            </a:r>
            <a:r>
              <a:rPr lang="ru-RU" sz="1800" dirty="0" smtClean="0">
                <a:latin typeface="Times New Roman" pitchFamily="18" charset="0"/>
                <a:cs typeface="Times New Roman" pitchFamily="18" charset="0"/>
              </a:rPr>
              <a:t>. Из Матая командирован в </a:t>
            </a:r>
            <a:r>
              <a:rPr lang="ru-RU" sz="1800" u="sng" dirty="0" smtClean="0">
                <a:latin typeface="Times New Roman" pitchFamily="18" charset="0"/>
                <a:cs typeface="Times New Roman" pitchFamily="18" charset="0"/>
              </a:rPr>
              <a:t>Алма-Ату</a:t>
            </a:r>
            <a:r>
              <a:rPr lang="ru-RU" sz="1800" dirty="0" smtClean="0">
                <a:latin typeface="Times New Roman" pitchFamily="18" charset="0"/>
                <a:cs typeface="Times New Roman" pitchFamily="18" charset="0"/>
              </a:rPr>
              <a:t>, где изготовил более совершенный образец в учебных мастерских </a:t>
            </a:r>
            <a:r>
              <a:rPr lang="ru-RU" sz="1800" u="sng" dirty="0" smtClean="0">
                <a:latin typeface="Times New Roman" pitchFamily="18" charset="0"/>
                <a:cs typeface="Times New Roman" pitchFamily="18" charset="0"/>
              </a:rPr>
              <a:t>Московского авиационного института</a:t>
            </a:r>
            <a:r>
              <a:rPr lang="ru-RU" sz="1800" dirty="0" smtClean="0">
                <a:latin typeface="Times New Roman" pitchFamily="18" charset="0"/>
                <a:cs typeface="Times New Roman" pitchFamily="18" charset="0"/>
              </a:rPr>
              <a:t>, эвакуированного в столицу Казахстана. Позднее образец был представлен находившемуся в то время в </a:t>
            </a:r>
            <a:r>
              <a:rPr lang="ru-RU" sz="1800" u="sng" dirty="0" smtClean="0">
                <a:latin typeface="Times New Roman" pitchFamily="18" charset="0"/>
                <a:cs typeface="Times New Roman" pitchFamily="18" charset="0"/>
              </a:rPr>
              <a:t>Самарканде</a:t>
            </a:r>
            <a:r>
              <a:rPr lang="ru-RU" sz="1800" dirty="0" smtClean="0">
                <a:latin typeface="Times New Roman" pitchFamily="18" charset="0"/>
                <a:cs typeface="Times New Roman" pitchFamily="18" charset="0"/>
              </a:rPr>
              <a:t> начальнику </a:t>
            </a:r>
            <a:r>
              <a:rPr lang="ru-RU" sz="1800" u="sng" dirty="0" smtClean="0">
                <a:latin typeface="Times New Roman" pitchFamily="18" charset="0"/>
                <a:cs typeface="Times New Roman" pitchFamily="18" charset="0"/>
              </a:rPr>
              <a:t>Военно-инженерной академии им. Ф. Э. Дзержинского</a:t>
            </a:r>
            <a:r>
              <a:rPr lang="ru-RU" sz="1800" dirty="0" smtClean="0">
                <a:latin typeface="Times New Roman" pitchFamily="18" charset="0"/>
                <a:cs typeface="Times New Roman" pitchFamily="18" charset="0"/>
              </a:rPr>
              <a:t> </a:t>
            </a:r>
            <a:r>
              <a:rPr lang="ru-RU" sz="1800" u="sng" dirty="0" smtClean="0">
                <a:latin typeface="Times New Roman" pitchFamily="18" charset="0"/>
                <a:cs typeface="Times New Roman" pitchFamily="18" charset="0"/>
              </a:rPr>
              <a:t>А. А. Благонравову</a:t>
            </a:r>
            <a:r>
              <a:rPr lang="ru-RU" sz="1800" dirty="0" smtClean="0">
                <a:latin typeface="Times New Roman" pitchFamily="18" charset="0"/>
                <a:cs typeface="Times New Roman" pitchFamily="18" charset="0"/>
              </a:rPr>
              <a:t> — выдающемуся учёному в области стрелкового оружия.</a:t>
            </a:r>
          </a:p>
          <a:p>
            <a:r>
              <a:rPr lang="ru-RU" sz="1800" dirty="0" smtClean="0">
                <a:latin typeface="Times New Roman" pitchFamily="18" charset="0"/>
                <a:cs typeface="Times New Roman" pitchFamily="18" charset="0"/>
              </a:rPr>
              <a:t>Хотя отзыв Благонравова был в целом отрицательным, он отметил оригинальность разработки и рекомендовал направить старшего сержанта Калашникова для дальнейшего обучения. С 1942 года Калашников работал на </a:t>
            </a:r>
            <a:r>
              <a:rPr lang="ru-RU" sz="1800" u="sng" dirty="0" smtClean="0">
                <a:latin typeface="Times New Roman" pitchFamily="18" charset="0"/>
                <a:cs typeface="Times New Roman" pitchFamily="18" charset="0"/>
              </a:rPr>
              <a:t>Центральном научно-исследовательском полигоне стрелкового и миномётного вооружения</a:t>
            </a:r>
            <a:r>
              <a:rPr lang="ru-RU" sz="1800" dirty="0" smtClean="0">
                <a:latin typeface="Times New Roman" pitchFamily="18" charset="0"/>
                <a:cs typeface="Times New Roman" pitchFamily="18" charset="0"/>
              </a:rPr>
              <a:t> ГАУ РККА. Здесь в 1944 году он создал опытный образец </a:t>
            </a:r>
            <a:r>
              <a:rPr lang="ru-RU" sz="1800" u="sng" dirty="0" smtClean="0">
                <a:latin typeface="Times New Roman" pitchFamily="18" charset="0"/>
                <a:cs typeface="Times New Roman" pitchFamily="18" charset="0"/>
              </a:rPr>
              <a:t>самозарядного</a:t>
            </a:r>
            <a:r>
              <a:rPr lang="ru-RU" sz="1800" dirty="0" smtClean="0">
                <a:latin typeface="Times New Roman" pitchFamily="18" charset="0"/>
                <a:cs typeface="Times New Roman" pitchFamily="18" charset="0"/>
              </a:rPr>
              <a:t> </a:t>
            </a:r>
            <a:r>
              <a:rPr lang="ru-RU" sz="1800" u="sng" dirty="0" smtClean="0">
                <a:latin typeface="Times New Roman" pitchFamily="18" charset="0"/>
                <a:cs typeface="Times New Roman" pitchFamily="18" charset="0"/>
              </a:rPr>
              <a:t>карабина</a:t>
            </a:r>
            <a:r>
              <a:rPr lang="ru-RU" sz="1800" dirty="0" smtClean="0">
                <a:latin typeface="Times New Roman" pitchFamily="18" charset="0"/>
                <a:cs typeface="Times New Roman" pitchFamily="18" charset="0"/>
              </a:rPr>
              <a:t>, который, хотя и не вышел в серийное производство, частично послужил прототипом для создания автомата.</a:t>
            </a:r>
          </a:p>
          <a:p>
            <a:endParaRPr lang="ru-RU" dirty="0" smtClean="0"/>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251520" y="915566"/>
            <a:ext cx="8568952" cy="3672408"/>
          </a:xfrm>
        </p:spPr>
        <p:txBody>
          <a:bodyPr/>
          <a:lstStyle/>
          <a:p>
            <a:pPr algn="just"/>
            <a:endParaRPr lang="ru-RU" sz="1800" dirty="0" smtClean="0">
              <a:latin typeface="Times New Roman" pitchFamily="18" charset="0"/>
              <a:cs typeface="Times New Roman" pitchFamily="18" charset="0"/>
            </a:endParaRP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pic>
        <p:nvPicPr>
          <p:cNvPr id="7" name="Рисунок 6" descr="48745_2.jpg"/>
          <p:cNvPicPr>
            <a:picLocks noChangeAspect="1"/>
          </p:cNvPicPr>
          <p:nvPr/>
        </p:nvPicPr>
        <p:blipFill>
          <a:blip r:embed="rId4" cstate="print"/>
          <a:stretch>
            <a:fillRect/>
          </a:stretch>
        </p:blipFill>
        <p:spPr>
          <a:xfrm>
            <a:off x="107504" y="699542"/>
            <a:ext cx="5452584" cy="4248472"/>
          </a:xfrm>
          <a:prstGeom prst="rect">
            <a:avLst/>
          </a:prstGeom>
        </p:spPr>
      </p:pic>
      <p:pic>
        <p:nvPicPr>
          <p:cNvPr id="9" name="Рисунок 8" descr="1419316650_6.jpg"/>
          <p:cNvPicPr>
            <a:picLocks noChangeAspect="1"/>
          </p:cNvPicPr>
          <p:nvPr/>
        </p:nvPicPr>
        <p:blipFill>
          <a:blip r:embed="rId5" cstate="print"/>
          <a:stretch>
            <a:fillRect/>
          </a:stretch>
        </p:blipFill>
        <p:spPr>
          <a:xfrm>
            <a:off x="5580112" y="699542"/>
            <a:ext cx="3298497" cy="426055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179512" y="915566"/>
            <a:ext cx="8964488" cy="3672408"/>
          </a:xfrm>
        </p:spPr>
        <p:txBody>
          <a:bodyPr/>
          <a:lstStyle/>
          <a:p>
            <a:pPr algn="just"/>
            <a:r>
              <a:rPr lang="ru-RU" sz="1800" dirty="0" smtClean="0">
                <a:latin typeface="Times New Roman" pitchFamily="18" charset="0"/>
                <a:cs typeface="Times New Roman" pitchFamily="18" charset="0"/>
              </a:rPr>
              <a:t>С 1945 года Михаил Калашников начал разработку автоматического оружия под промежуточный патрон 7,62×39 образца 1943 года. </a:t>
            </a:r>
            <a:r>
              <a:rPr lang="ru-RU" sz="1800" u="sng" dirty="0" smtClean="0">
                <a:latin typeface="Times New Roman" pitchFamily="18" charset="0"/>
                <a:cs typeface="Times New Roman" pitchFamily="18" charset="0"/>
              </a:rPr>
              <a:t>Автомат Калашникова</a:t>
            </a:r>
            <a:r>
              <a:rPr lang="ru-RU" sz="1800" dirty="0" smtClean="0">
                <a:latin typeface="Times New Roman" pitchFamily="18" charset="0"/>
                <a:cs typeface="Times New Roman" pitchFamily="18" charset="0"/>
              </a:rPr>
              <a:t> победил в конкурсе 1947 года и был принят на вооружение. Во время разработки знакомится со своей будущей женой — чертёжницей конструкторского бюро им. </a:t>
            </a:r>
            <a:r>
              <a:rPr lang="ru-RU" sz="1800" u="sng" dirty="0" smtClean="0">
                <a:latin typeface="Times New Roman" pitchFamily="18" charset="0"/>
                <a:cs typeface="Times New Roman" pitchFamily="18" charset="0"/>
              </a:rPr>
              <a:t>В. А. Дегтярёва</a:t>
            </a:r>
            <a:r>
              <a:rPr lang="ru-RU" sz="1800" dirty="0" smtClean="0">
                <a:latin typeface="Times New Roman" pitchFamily="18" charset="0"/>
                <a:cs typeface="Times New Roman" pitchFamily="18" charset="0"/>
              </a:rPr>
              <a:t> Екатериной Моисеевой</a:t>
            </a:r>
            <a:r>
              <a:rPr lang="ru-RU" sz="1800" dirty="0" smtClean="0">
                <a:latin typeface="Times New Roman" pitchFamily="18" charset="0"/>
                <a:cs typeface="Times New Roman" pitchFamily="18" charset="0"/>
              </a:rPr>
              <a:t>.</a:t>
            </a:r>
            <a:r>
              <a:rPr lang="ru-RU" sz="1800" dirty="0" smtClean="0"/>
              <a:t> </a:t>
            </a:r>
            <a:r>
              <a:rPr lang="ru-RU" sz="1800" dirty="0" smtClean="0">
                <a:latin typeface="Times New Roman" pitchFamily="18" charset="0"/>
                <a:cs typeface="Times New Roman" pitchFamily="18" charset="0"/>
              </a:rPr>
              <a:t>В марте 1948 года</a:t>
            </a:r>
            <a:r>
              <a:rPr lang="ru-RU" sz="1800" baseline="300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по предписанию Главного маршала артиллерии </a:t>
            </a:r>
            <a:r>
              <a:rPr lang="ru-RU" sz="1800" u="sng" dirty="0" smtClean="0">
                <a:latin typeface="Times New Roman" pitchFamily="18" charset="0"/>
                <a:cs typeface="Times New Roman" pitchFamily="18" charset="0"/>
              </a:rPr>
              <a:t>Н. Н. Воронова</a:t>
            </a:r>
            <a:r>
              <a:rPr lang="ru-RU" sz="1800" dirty="0" smtClean="0">
                <a:latin typeface="Times New Roman" pitchFamily="18" charset="0"/>
                <a:cs typeface="Times New Roman" pitchFamily="18" charset="0"/>
              </a:rPr>
              <a:t> Михаил Калашников был направлен на </a:t>
            </a:r>
            <a:r>
              <a:rPr lang="ru-RU" sz="1800" u="sng" dirty="0" smtClean="0">
                <a:latin typeface="Times New Roman" pitchFamily="18" charset="0"/>
                <a:cs typeface="Times New Roman" pitchFamily="18" charset="0"/>
              </a:rPr>
              <a:t>Ижевский мотозавод</a:t>
            </a:r>
            <a:r>
              <a:rPr lang="ru-RU" sz="1800" dirty="0" smtClean="0">
                <a:latin typeface="Times New Roman" pitchFamily="18" charset="0"/>
                <a:cs typeface="Times New Roman" pitchFamily="18" charset="0"/>
              </a:rPr>
              <a:t> для авторского участия в разработке технической документации и организации изготовления первой опытной партии своего автомата «АК-47». В кратчайшие сроки задание было выполнено: 1500 автоматов, изготовленных на </a:t>
            </a:r>
            <a:r>
              <a:rPr lang="ru-RU" sz="1800" dirty="0" err="1" smtClean="0">
                <a:latin typeface="Times New Roman" pitchFamily="18" charset="0"/>
                <a:cs typeface="Times New Roman" pitchFamily="18" charset="0"/>
              </a:rPr>
              <a:t>Мотозаводе</a:t>
            </a:r>
            <a:r>
              <a:rPr lang="ru-RU" sz="1800" dirty="0" smtClean="0">
                <a:latin typeface="Times New Roman" pitchFamily="18" charset="0"/>
                <a:cs typeface="Times New Roman" pitchFamily="18" charset="0"/>
              </a:rPr>
              <a:t>, успешно прошли войсковые испытания и были приняты на вооружение Советской Армии. В 1949 году создатель автомата был удостоен </a:t>
            </a:r>
            <a:r>
              <a:rPr lang="ru-RU" sz="1800" u="sng" dirty="0" smtClean="0">
                <a:latin typeface="Times New Roman" pitchFamily="18" charset="0"/>
                <a:cs typeface="Times New Roman" pitchFamily="18" charset="0"/>
              </a:rPr>
              <a:t>Сталинской премии</a:t>
            </a:r>
            <a:r>
              <a:rPr lang="ru-RU" sz="1800" dirty="0" smtClean="0">
                <a:latin typeface="Times New Roman" pitchFamily="18" charset="0"/>
                <a:cs typeface="Times New Roman" pitchFamily="18" charset="0"/>
              </a:rPr>
              <a:t> первой степени и </a:t>
            </a:r>
            <a:r>
              <a:rPr lang="ru-RU" sz="1800" u="sng" dirty="0" smtClean="0">
                <a:latin typeface="Times New Roman" pitchFamily="18" charset="0"/>
                <a:cs typeface="Times New Roman" pitchFamily="18" charset="0"/>
              </a:rPr>
              <a:t>ордена Красной Звезды</a:t>
            </a:r>
            <a:r>
              <a:rPr lang="ru-RU" sz="1800" dirty="0" smtClean="0">
                <a:latin typeface="Times New Roman" pitchFamily="18" charset="0"/>
                <a:cs typeface="Times New Roman" pitchFamily="18" charset="0"/>
              </a:rPr>
              <a:t>.</a:t>
            </a:r>
          </a:p>
          <a:p>
            <a:endParaRPr lang="ru-RU" sz="1800" dirty="0">
              <a:latin typeface="Times New Roman" pitchFamily="18" charset="0"/>
              <a:cs typeface="Times New Roman" pitchFamily="18" charset="0"/>
            </a:endParaRPr>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251520" y="915566"/>
            <a:ext cx="8568952" cy="3672408"/>
          </a:xfrm>
        </p:spPr>
        <p:txBody>
          <a:bodyPr/>
          <a:lstStyle/>
          <a:p>
            <a:pPr algn="just"/>
            <a:endParaRPr lang="ru-RU" sz="1800" dirty="0" smtClean="0">
              <a:latin typeface="Times New Roman" pitchFamily="18" charset="0"/>
              <a:cs typeface="Times New Roman" pitchFamily="18" charset="0"/>
            </a:endParaRP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pic>
        <p:nvPicPr>
          <p:cNvPr id="7" name="Рисунок 6" descr="slide-6.jpg"/>
          <p:cNvPicPr>
            <a:picLocks noChangeAspect="1"/>
          </p:cNvPicPr>
          <p:nvPr/>
        </p:nvPicPr>
        <p:blipFill>
          <a:blip r:embed="rId4" cstate="print"/>
          <a:stretch>
            <a:fillRect/>
          </a:stretch>
        </p:blipFill>
        <p:spPr>
          <a:xfrm>
            <a:off x="323529" y="915566"/>
            <a:ext cx="4392488" cy="3290077"/>
          </a:xfrm>
          <a:prstGeom prst="rect">
            <a:avLst/>
          </a:prstGeom>
        </p:spPr>
      </p:pic>
      <p:pic>
        <p:nvPicPr>
          <p:cNvPr id="9" name="Рисунок 8" descr="m978_9.jpg"/>
          <p:cNvPicPr>
            <a:picLocks noChangeAspect="1"/>
          </p:cNvPicPr>
          <p:nvPr/>
        </p:nvPicPr>
        <p:blipFill>
          <a:blip r:embed="rId5" cstate="print"/>
          <a:stretch>
            <a:fillRect/>
          </a:stretch>
        </p:blipFill>
        <p:spPr>
          <a:xfrm>
            <a:off x="4788023" y="915566"/>
            <a:ext cx="4365885" cy="331236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251520" y="915566"/>
            <a:ext cx="8568952" cy="3672408"/>
          </a:xfrm>
        </p:spPr>
        <p:txBody>
          <a:bodyPr/>
          <a:lstStyle/>
          <a:p>
            <a:pPr algn="just"/>
            <a:endParaRPr lang="ru-RU" sz="1800" dirty="0" smtClean="0">
              <a:latin typeface="Times New Roman" pitchFamily="18" charset="0"/>
              <a:cs typeface="Times New Roman" pitchFamily="18" charset="0"/>
            </a:endParaRP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pic>
        <p:nvPicPr>
          <p:cNvPr id="7" name="Рисунок 6" descr="IMG_7383.jpg"/>
          <p:cNvPicPr>
            <a:picLocks noChangeAspect="1"/>
          </p:cNvPicPr>
          <p:nvPr/>
        </p:nvPicPr>
        <p:blipFill>
          <a:blip r:embed="rId4" cstate="print"/>
          <a:stretch>
            <a:fillRect/>
          </a:stretch>
        </p:blipFill>
        <p:spPr>
          <a:xfrm>
            <a:off x="323528" y="771550"/>
            <a:ext cx="3116945" cy="4155926"/>
          </a:xfrm>
          <a:prstGeom prst="rect">
            <a:avLst/>
          </a:prstGeom>
        </p:spPr>
      </p:pic>
      <p:pic>
        <p:nvPicPr>
          <p:cNvPr id="9" name="Рисунок 8" descr="mikhail-kalaschnikov-mit-soldaten.jpg"/>
          <p:cNvPicPr>
            <a:picLocks noChangeAspect="1"/>
          </p:cNvPicPr>
          <p:nvPr/>
        </p:nvPicPr>
        <p:blipFill>
          <a:blip r:embed="rId5" cstate="print"/>
          <a:stretch>
            <a:fillRect/>
          </a:stretch>
        </p:blipFill>
        <p:spPr>
          <a:xfrm>
            <a:off x="3635896" y="1203598"/>
            <a:ext cx="5364088" cy="298004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251520" y="915566"/>
            <a:ext cx="8568952" cy="3672408"/>
          </a:xfrm>
        </p:spPr>
        <p:txBody>
          <a:bodyPr/>
          <a:lstStyle/>
          <a:p>
            <a:pPr algn="just"/>
            <a:r>
              <a:rPr lang="ru-RU" sz="1800" dirty="0" smtClean="0">
                <a:latin typeface="Times New Roman" pitchFamily="18" charset="0"/>
                <a:cs typeface="Times New Roman" pitchFamily="18" charset="0"/>
              </a:rPr>
              <a:t>Впоследствии на </a:t>
            </a:r>
            <a:r>
              <a:rPr lang="ru-RU" sz="1800" u="sng" dirty="0" smtClean="0">
                <a:latin typeface="Times New Roman" pitchFamily="18" charset="0"/>
                <a:cs typeface="Times New Roman" pitchFamily="18" charset="0"/>
              </a:rPr>
              <a:t>Ижевском машиностроительном заводе</a:t>
            </a:r>
            <a:r>
              <a:rPr lang="ru-RU" sz="1800" dirty="0" smtClean="0">
                <a:latin typeface="Times New Roman" pitchFamily="18" charset="0"/>
                <a:cs typeface="Times New Roman" pitchFamily="18" charset="0"/>
              </a:rPr>
              <a:t> на базе конструкции АК под личным руководством Калашникова были разработаны десятки опытных образцов автоматического стрелкового оружия.</a:t>
            </a:r>
          </a:p>
          <a:p>
            <a:pPr algn="just"/>
            <a:r>
              <a:rPr lang="ru-RU" sz="1800" dirty="0" smtClean="0">
                <a:latin typeface="Times New Roman" pitchFamily="18" charset="0"/>
                <a:cs typeface="Times New Roman" pitchFamily="18" charset="0"/>
              </a:rPr>
              <a:t>В 1971 году по совокупности </a:t>
            </a:r>
            <a:r>
              <a:rPr lang="ru-RU" sz="1800" dirty="0" err="1" smtClean="0">
                <a:latin typeface="Times New Roman" pitchFamily="18" charset="0"/>
                <a:cs typeface="Times New Roman" pitchFamily="18" charset="0"/>
              </a:rPr>
              <a:t>исследовательско</a:t>
            </a:r>
            <a:r>
              <a:rPr lang="ru-RU" sz="1800" dirty="0" smtClean="0">
                <a:latin typeface="Times New Roman" pitchFamily="18" charset="0"/>
                <a:cs typeface="Times New Roman" pitchFamily="18" charset="0"/>
              </a:rPr>
              <a:t> – конструкторских работ и изобретений Калашникову присвоена учёная степень </a:t>
            </a:r>
            <a:r>
              <a:rPr lang="ru-RU" sz="1800" u="sng" dirty="0" smtClean="0">
                <a:latin typeface="Times New Roman" pitchFamily="18" charset="0"/>
                <a:cs typeface="Times New Roman" pitchFamily="18" charset="0"/>
              </a:rPr>
              <a:t>доктора технических наук</a:t>
            </a:r>
            <a:r>
              <a:rPr lang="ru-RU" sz="1800" dirty="0" smtClean="0">
                <a:latin typeface="Times New Roman" pitchFamily="18" charset="0"/>
                <a:cs typeface="Times New Roman" pitchFamily="18" charset="0"/>
              </a:rPr>
              <a:t>.  В 2012 году здоровье Михаила Тимофеевича стало ухудшаться в связи с преклонным возрастом. </a:t>
            </a:r>
          </a:p>
          <a:p>
            <a:pPr algn="just"/>
            <a:r>
              <a:rPr lang="ru-RU" sz="1800" dirty="0" smtClean="0">
                <a:latin typeface="Times New Roman" pitchFamily="18" charset="0"/>
                <a:cs typeface="Times New Roman" pitchFamily="18" charset="0"/>
              </a:rPr>
              <a:t>Михаил Тимофеевич Калашников умер 23 декабря 2013 года на 95-м году жизни в Ижевске</a:t>
            </a:r>
            <a:r>
              <a:rPr lang="ru-RU" sz="1800" dirty="0" smtClean="0">
                <a:latin typeface="Times New Roman" pitchFamily="18" charset="0"/>
                <a:cs typeface="Times New Roman" pitchFamily="18" charset="0"/>
              </a:rPr>
              <a:t>.</a:t>
            </a:r>
          </a:p>
          <a:p>
            <a:pPr algn="just"/>
            <a:endParaRPr lang="ru-RU" sz="1800" dirty="0" smtClean="0">
              <a:latin typeface="Times New Roman" pitchFamily="18" charset="0"/>
              <a:cs typeface="Times New Roman" pitchFamily="18" charset="0"/>
            </a:endParaRPr>
          </a:p>
          <a:p>
            <a:pPr algn="just"/>
            <a:endParaRPr lang="ru-RU" sz="1800" dirty="0" smtClean="0">
              <a:latin typeface="Times New Roman" pitchFamily="18" charset="0"/>
              <a:cs typeface="Times New Roman" pitchFamily="18" charset="0"/>
            </a:endParaRPr>
          </a:p>
          <a:p>
            <a:pPr algn="just"/>
            <a:r>
              <a:rPr lang="ru-RU" sz="1800" dirty="0" smtClean="0">
                <a:latin typeface="Times New Roman" pitchFamily="18" charset="0"/>
                <a:cs typeface="Times New Roman" pitchFamily="18" charset="0"/>
              </a:rPr>
              <a:t>Источник: Материалы электронной энциклопедии ВИКИПЕДИЯ.</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БИОГРАФИЯ М.Т. КАЛАШНИКОВА</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899592" y="699542"/>
            <a:ext cx="7776864" cy="1656184"/>
          </a:xfrm>
        </p:spPr>
        <p:txBody>
          <a:bodyPr/>
          <a:lstStyle/>
          <a:p>
            <a:r>
              <a:rPr lang="ru-RU" dirty="0" smtClean="0">
                <a:latin typeface="Times New Roman" pitchFamily="18" charset="0"/>
                <a:cs typeface="Times New Roman" pitchFamily="18" charset="0"/>
              </a:rPr>
              <a:t>В дальнейшем, с усовершенствованием металлообрабатывающей отрасли, стали появляться новые виды огнестрельного оружия такие как </a:t>
            </a:r>
            <a:r>
              <a:rPr lang="ru-RU" b="1" dirty="0" smtClean="0">
                <a:latin typeface="Times New Roman" pitchFamily="18" charset="0"/>
                <a:cs typeface="Times New Roman" pitchFamily="18" charset="0"/>
              </a:rPr>
              <a:t>«аркебуза» </a:t>
            </a:r>
            <a:r>
              <a:rPr lang="ru-RU" i="1" dirty="0" err="1" smtClean="0">
                <a:latin typeface="Times New Roman" pitchFamily="18" charset="0"/>
                <a:cs typeface="Times New Roman" pitchFamily="18" charset="0"/>
              </a:rPr>
              <a:t>иностр</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 на  Руси </a:t>
            </a:r>
            <a:r>
              <a:rPr lang="ru-RU" b="1" dirty="0" smtClean="0">
                <a:latin typeface="Times New Roman" pitchFamily="18" charset="0"/>
                <a:cs typeface="Times New Roman" pitchFamily="18" charset="0"/>
              </a:rPr>
              <a:t>«Единороги»</a:t>
            </a:r>
            <a:r>
              <a:rPr lang="ru-RU" dirty="0" smtClean="0">
                <a:latin typeface="Times New Roman" pitchFamily="18" charset="0"/>
                <a:cs typeface="Times New Roman" pitchFamily="18" charset="0"/>
              </a:rPr>
              <a:t> с фитильным запалом.</a:t>
            </a:r>
            <a:r>
              <a:rPr lang="ru-RU" i="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p>
        </p:txBody>
      </p:sp>
      <p:sp>
        <p:nvSpPr>
          <p:cNvPr id="9" name="TextBox 8"/>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11" name="Picture 8" descr="Untitled-2 copy"/>
          <p:cNvPicPr/>
          <p:nvPr/>
        </p:nvPicPr>
        <p:blipFill>
          <a:blip r:embed="rId4" cstate="print"/>
          <a:srcRect/>
          <a:stretch>
            <a:fillRect/>
          </a:stretch>
        </p:blipFill>
        <p:spPr bwMode="auto">
          <a:xfrm>
            <a:off x="2195736" y="2571750"/>
            <a:ext cx="4752528" cy="2232248"/>
          </a:xfrm>
          <a:prstGeom prst="rect">
            <a:avLst/>
          </a:prstGeom>
          <a:noFill/>
          <a:ln w="9525">
            <a:noFill/>
            <a:miter lim="800000"/>
            <a:headEnd/>
            <a:tailEnd/>
          </a:ln>
        </p:spPr>
      </p:pic>
      <p:sp>
        <p:nvSpPr>
          <p:cNvPr id="2050" name="Rectangle 2"/>
          <p:cNvSpPr>
            <a:spLocks noChangeArrowheads="1"/>
          </p:cNvSpPr>
          <p:nvPr/>
        </p:nvSpPr>
        <p:spPr bwMode="auto">
          <a:xfrm>
            <a:off x="2483768" y="4443958"/>
            <a:ext cx="4197350" cy="2460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Аркебуза начала 16 в., с пружинным фитильным запалом.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179357"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endParaRPr lang="ru-RU" altLang="ru-RU" sz="2400" b="1" dirty="0">
              <a:solidFill>
                <a:srgbClr val="9A0000"/>
              </a:solidFill>
              <a:latin typeface="Arial Narrow" pitchFamily="34" charset="0"/>
            </a:endParaRPr>
          </a:p>
        </p:txBody>
      </p:sp>
      <p:sp>
        <p:nvSpPr>
          <p:cNvPr id="7" name="Содержимое 6"/>
          <p:cNvSpPr>
            <a:spLocks noGrp="1"/>
          </p:cNvSpPr>
          <p:nvPr>
            <p:ph sz="half" idx="2"/>
          </p:nvPr>
        </p:nvSpPr>
        <p:spPr>
          <a:xfrm>
            <a:off x="0" y="771551"/>
            <a:ext cx="8686800" cy="2736304"/>
          </a:xfrm>
        </p:spPr>
        <p:txBody>
          <a:bodyPr/>
          <a:lstStyle/>
          <a:p>
            <a:r>
              <a:rPr lang="ru-RU" sz="2400" dirty="0" smtClean="0">
                <a:latin typeface="Times New Roman" pitchFamily="18" charset="0"/>
                <a:cs typeface="Times New Roman" pitchFamily="18" charset="0"/>
              </a:rPr>
              <a:t>Мушкеты – первое массовое кремневое огнестрельное оружие, которое применялось в армиях мира более 200 лет. На рубеже </a:t>
            </a:r>
            <a:r>
              <a:rPr lang="ru-RU" sz="2400" b="1" dirty="0" smtClean="0">
                <a:latin typeface="Times New Roman" pitchFamily="18" charset="0"/>
                <a:cs typeface="Times New Roman" pitchFamily="18" charset="0"/>
              </a:rPr>
              <a:t>16-17</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веков</a:t>
            </a:r>
            <a:r>
              <a:rPr lang="ru-RU" sz="2400" dirty="0" smtClean="0">
                <a:latin typeface="Times New Roman" pitchFamily="18" charset="0"/>
                <a:cs typeface="Times New Roman" pitchFamily="18" charset="0"/>
              </a:rPr>
              <a:t> в противовес западным мушкетам появились «</a:t>
            </a:r>
            <a:r>
              <a:rPr lang="ru-RU" sz="2400" b="1" dirty="0" smtClean="0">
                <a:latin typeface="Times New Roman" pitchFamily="18" charset="0"/>
                <a:cs typeface="Times New Roman" pitchFamily="18" charset="0"/>
              </a:rPr>
              <a:t>Русские самопалы»</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«Ручницы»</a:t>
            </a:r>
            <a:r>
              <a:rPr lang="ru-RU" sz="2400" dirty="0" smtClean="0">
                <a:latin typeface="Times New Roman" pitchFamily="18" charset="0"/>
                <a:cs typeface="Times New Roman" pitchFamily="18" charset="0"/>
              </a:rPr>
              <a:t> и </a:t>
            </a:r>
            <a:r>
              <a:rPr lang="ru-RU" sz="2400" b="1" dirty="0" smtClean="0">
                <a:latin typeface="Times New Roman" pitchFamily="18" charset="0"/>
                <a:cs typeface="Times New Roman" pitchFamily="18" charset="0"/>
              </a:rPr>
              <a:t>«Пищали»</a:t>
            </a:r>
            <a:r>
              <a:rPr lang="ru-RU" sz="2400" dirty="0" smtClean="0">
                <a:latin typeface="Times New Roman" pitchFamily="18" charset="0"/>
                <a:cs typeface="Times New Roman" pitchFamily="18" charset="0"/>
              </a:rPr>
              <a:t> с кремнёвым замком. </a:t>
            </a:r>
          </a:p>
          <a:p>
            <a:endParaRPr lang="ru-RU" dirty="0"/>
          </a:p>
        </p:txBody>
      </p:sp>
      <p:sp>
        <p:nvSpPr>
          <p:cNvPr id="8" name="TextBox 7"/>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10" name="Picture 4" descr="Untitled-3 copy"/>
          <p:cNvPicPr/>
          <p:nvPr/>
        </p:nvPicPr>
        <p:blipFill>
          <a:blip r:embed="rId4" cstate="print"/>
          <a:srcRect/>
          <a:stretch>
            <a:fillRect/>
          </a:stretch>
        </p:blipFill>
        <p:spPr bwMode="auto">
          <a:xfrm>
            <a:off x="1691680" y="2787774"/>
            <a:ext cx="5081905" cy="2187575"/>
          </a:xfrm>
          <a:prstGeom prst="rect">
            <a:avLst/>
          </a:prstGeom>
          <a:noFill/>
          <a:ln w="9525">
            <a:noFill/>
            <a:miter lim="800000"/>
            <a:headEnd/>
            <a:tailEnd/>
          </a:ln>
        </p:spPr>
      </p:pic>
      <p:sp>
        <p:nvSpPr>
          <p:cNvPr id="16386" name="Rectangle 2"/>
          <p:cNvSpPr>
            <a:spLocks noChangeArrowheads="1"/>
          </p:cNvSpPr>
          <p:nvPr/>
        </p:nvSpPr>
        <p:spPr bwMode="auto">
          <a:xfrm>
            <a:off x="3275856" y="4587974"/>
            <a:ext cx="2400300" cy="3127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Calibri" pitchFamily="34" charset="0"/>
                <a:cs typeface="Arial" pitchFamily="34" charset="0"/>
              </a:rPr>
              <a:t>Русские самопалы 16-17 вв.</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8" name="Содержимое 7"/>
          <p:cNvSpPr>
            <a:spLocks noGrp="1"/>
          </p:cNvSpPr>
          <p:nvPr>
            <p:ph sz="half" idx="1"/>
          </p:nvPr>
        </p:nvSpPr>
        <p:spPr>
          <a:xfrm>
            <a:off x="179512" y="843558"/>
            <a:ext cx="3960440" cy="4299942"/>
          </a:xfrm>
        </p:spPr>
        <p:txBody>
          <a:bodyPr/>
          <a:lstStyle/>
          <a:p>
            <a:pPr algn="just">
              <a:buNone/>
            </a:pPr>
            <a:r>
              <a:rPr lang="ru-RU" sz="1800" dirty="0" smtClean="0">
                <a:latin typeface="Times New Roman" pitchFamily="18" charset="0"/>
                <a:cs typeface="Times New Roman" pitchFamily="18" charset="0"/>
              </a:rPr>
              <a:t>Огромный скачёк в </a:t>
            </a:r>
            <a:r>
              <a:rPr lang="ru-RU" sz="1800" dirty="0" smtClean="0">
                <a:latin typeface="Times New Roman" pitchFamily="18" charset="0"/>
                <a:cs typeface="Times New Roman" pitchFamily="18" charset="0"/>
              </a:rPr>
              <a:t>развитии отечественного </a:t>
            </a:r>
            <a:r>
              <a:rPr lang="ru-RU" sz="1800" dirty="0" smtClean="0">
                <a:latin typeface="Times New Roman" pitchFamily="18" charset="0"/>
                <a:cs typeface="Times New Roman" pitchFamily="18" charset="0"/>
              </a:rPr>
              <a:t>оружейного дела произошёл       в 17 – 18 веке во время правления Петра Великого, который создал первую в России регулярную армию. В городе Тула были открыты первые в России крупные оружейные заводы, которые стали выпускать </a:t>
            </a:r>
            <a:r>
              <a:rPr lang="ru-RU" sz="1800" b="1" dirty="0" smtClean="0">
                <a:latin typeface="Times New Roman" pitchFamily="18" charset="0"/>
                <a:cs typeface="Times New Roman" pitchFamily="18" charset="0"/>
              </a:rPr>
              <a:t>«</a:t>
            </a:r>
            <a:r>
              <a:rPr lang="ru-RU" sz="1800" b="1" dirty="0" err="1" smtClean="0">
                <a:latin typeface="Times New Roman" pitchFamily="18" charset="0"/>
                <a:cs typeface="Times New Roman" pitchFamily="18" charset="0"/>
              </a:rPr>
              <a:t>Багинет</a:t>
            </a:r>
            <a:r>
              <a:rPr lang="ru-RU" sz="1800" b="1"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и </a:t>
            </a:r>
            <a:r>
              <a:rPr lang="ru-RU" sz="1800" b="1" dirty="0" smtClean="0">
                <a:latin typeface="Times New Roman" pitchFamily="18" charset="0"/>
                <a:cs typeface="Times New Roman" pitchFamily="18" charset="0"/>
              </a:rPr>
              <a:t>«Фузея»</a:t>
            </a:r>
            <a:r>
              <a:rPr lang="ru-RU" sz="1800" dirty="0" smtClean="0">
                <a:latin typeface="Times New Roman" pitchFamily="18" charset="0"/>
                <a:cs typeface="Times New Roman" pitchFamily="18" charset="0"/>
              </a:rPr>
              <a:t> с колёсным замком, превосходившие старые пищали       в точности и скорострельности, а также возможности примыкать к ним штык.</a:t>
            </a:r>
            <a:r>
              <a:rPr lang="ru-RU" sz="1800" i="1"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endParaRPr lang="ru-RU" dirty="0"/>
          </a:p>
        </p:txBody>
      </p:sp>
      <p:sp>
        <p:nvSpPr>
          <p:cNvPr id="10" name="TextBox 9"/>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11" name="Picture 2" descr="Untitled-4 copy"/>
          <p:cNvPicPr>
            <a:picLocks noGrp="1"/>
          </p:cNvPicPr>
          <p:nvPr>
            <p:ph sz="half" idx="2"/>
          </p:nvPr>
        </p:nvPicPr>
        <p:blipFill>
          <a:blip r:embed="rId4" cstate="print"/>
          <a:srcRect/>
          <a:stretch>
            <a:fillRect/>
          </a:stretch>
        </p:blipFill>
        <p:spPr bwMode="auto">
          <a:xfrm>
            <a:off x="4355976" y="1059582"/>
            <a:ext cx="4788024" cy="2736304"/>
          </a:xfrm>
          <a:prstGeom prst="rect">
            <a:avLst/>
          </a:prstGeom>
          <a:noFill/>
          <a:ln w="9525">
            <a:noFill/>
            <a:miter lim="800000"/>
            <a:headEnd/>
            <a:tailEnd/>
          </a:ln>
        </p:spPr>
      </p:pic>
      <p:sp>
        <p:nvSpPr>
          <p:cNvPr id="14338" name="Rectangle 2"/>
          <p:cNvSpPr>
            <a:spLocks noChangeArrowheads="1"/>
          </p:cNvSpPr>
          <p:nvPr/>
        </p:nvSpPr>
        <p:spPr bwMode="auto">
          <a:xfrm>
            <a:off x="6516216" y="1419622"/>
            <a:ext cx="1593850" cy="285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800" b="0" i="0" u="none" strike="noStrike" cap="none" normalizeH="0" baseline="0" smtClean="0">
                <a:ln>
                  <a:noFill/>
                </a:ln>
                <a:solidFill>
                  <a:schemeClr val="tx1"/>
                </a:solidFill>
                <a:effectLst/>
                <a:latin typeface="Calibri" pitchFamily="34" charset="0"/>
                <a:cs typeface="Arial" pitchFamily="34" charset="0"/>
              </a:rPr>
              <a:t>Колесцовый замок</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339" name="Rectangle 3"/>
          <p:cNvSpPr>
            <a:spLocks noChangeArrowheads="1"/>
          </p:cNvSpPr>
          <p:nvPr/>
        </p:nvSpPr>
        <p:spPr bwMode="auto">
          <a:xfrm>
            <a:off x="6876256" y="2211710"/>
            <a:ext cx="1003300" cy="223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800" b="0" i="0" u="none" strike="noStrike" cap="none" normalizeH="0" baseline="0" smtClean="0">
                <a:ln>
                  <a:noFill/>
                </a:ln>
                <a:solidFill>
                  <a:schemeClr val="tx1"/>
                </a:solidFill>
                <a:effectLst/>
                <a:latin typeface="Calibri" pitchFamily="34" charset="0"/>
                <a:cs typeface="Arial" pitchFamily="34" charset="0"/>
              </a:rPr>
              <a:t>Багинет</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340" name="Rectangle 4"/>
          <p:cNvSpPr>
            <a:spLocks noChangeArrowheads="1"/>
          </p:cNvSpPr>
          <p:nvPr/>
        </p:nvSpPr>
        <p:spPr bwMode="auto">
          <a:xfrm>
            <a:off x="4788024" y="3291830"/>
            <a:ext cx="4100513" cy="2746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800" b="0" i="0" u="none" strike="noStrike" cap="none" normalizeH="0" baseline="0" smtClean="0">
                <a:ln>
                  <a:noFill/>
                </a:ln>
                <a:solidFill>
                  <a:schemeClr val="tx1"/>
                </a:solidFill>
                <a:effectLst/>
                <a:latin typeface="Calibri" pitchFamily="34" charset="0"/>
                <a:cs typeface="Arial" pitchFamily="34" charset="0"/>
              </a:rPr>
              <a:t>Русская фузея 1710 г. Рядом – трехгранный штык (вид сверху).</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endParaRPr lang="ru-RU" altLang="ru-RU" sz="2400" b="1" dirty="0">
              <a:solidFill>
                <a:srgbClr val="9A0000"/>
              </a:solidFill>
              <a:latin typeface="Arial Narrow" pitchFamily="34" charset="0"/>
            </a:endParaRPr>
          </a:p>
        </p:txBody>
      </p:sp>
      <p:sp>
        <p:nvSpPr>
          <p:cNvPr id="6" name="Содержимое 5"/>
          <p:cNvSpPr>
            <a:spLocks noGrp="1"/>
          </p:cNvSpPr>
          <p:nvPr>
            <p:ph sz="half" idx="2"/>
          </p:nvPr>
        </p:nvSpPr>
        <p:spPr>
          <a:xfrm>
            <a:off x="899592" y="699542"/>
            <a:ext cx="5472608" cy="4443958"/>
          </a:xfrm>
        </p:spPr>
        <p:txBody>
          <a:bodyPr/>
          <a:lstStyle/>
          <a:p>
            <a:pPr algn="just"/>
            <a:r>
              <a:rPr lang="ru-RU" sz="1800" dirty="0" smtClean="0">
                <a:latin typeface="Times New Roman" pitchFamily="18" charset="0"/>
                <a:cs typeface="Times New Roman" pitchFamily="18" charset="0"/>
              </a:rPr>
              <a:t>В </a:t>
            </a:r>
            <a:r>
              <a:rPr lang="ru-RU" sz="1800" b="1" dirty="0" smtClean="0">
                <a:latin typeface="Times New Roman" pitchFamily="18" charset="0"/>
                <a:cs typeface="Times New Roman" pitchFamily="18" charset="0"/>
              </a:rPr>
              <a:t>1798</a:t>
            </a:r>
            <a:r>
              <a:rPr lang="ru-RU" sz="1800" dirty="0" smtClean="0">
                <a:latin typeface="Times New Roman" pitchFamily="18" charset="0"/>
                <a:cs typeface="Times New Roman" pitchFamily="18" charset="0"/>
              </a:rPr>
              <a:t> году </a:t>
            </a:r>
            <a:r>
              <a:rPr lang="ru-RU" sz="1800" b="1" dirty="0" smtClean="0">
                <a:latin typeface="Times New Roman" pitchFamily="18" charset="0"/>
                <a:cs typeface="Times New Roman" pitchFamily="18" charset="0"/>
              </a:rPr>
              <a:t>Павел </a:t>
            </a:r>
            <a:r>
              <a:rPr lang="en-US" sz="1800" b="1" dirty="0" smtClean="0">
                <a:latin typeface="Times New Roman" pitchFamily="18" charset="0"/>
                <a:cs typeface="Times New Roman" pitchFamily="18" charset="0"/>
              </a:rPr>
              <a:t>I</a:t>
            </a:r>
            <a:r>
              <a:rPr lang="ru-RU" sz="1800" dirty="0" smtClean="0">
                <a:latin typeface="Times New Roman" pitchFamily="18" charset="0"/>
                <a:cs typeface="Times New Roman" pitchFamily="18" charset="0"/>
              </a:rPr>
              <a:t>  перевооружил русскую армию, когда появился первый русский усовершенствованный мушкет.</a:t>
            </a:r>
          </a:p>
          <a:p>
            <a:pPr algn="just"/>
            <a:r>
              <a:rPr lang="ru-RU" sz="1800" dirty="0" smtClean="0">
                <a:latin typeface="Times New Roman" pitchFamily="18" charset="0"/>
                <a:cs typeface="Times New Roman" pitchFamily="18" charset="0"/>
              </a:rPr>
              <a:t>В этот период три изобретения помогли сменить мушкеты на винтовки: сменили принцип зажигания заряда – с помощью </a:t>
            </a:r>
            <a:r>
              <a:rPr lang="ru-RU" sz="1800" b="1" dirty="0" smtClean="0">
                <a:latin typeface="Times New Roman" pitchFamily="18" charset="0"/>
                <a:cs typeface="Times New Roman" pitchFamily="18" charset="0"/>
              </a:rPr>
              <a:t>капсюля</a:t>
            </a:r>
            <a:r>
              <a:rPr lang="ru-RU" sz="1800" dirty="0" smtClean="0">
                <a:latin typeface="Times New Roman" pitchFamily="18" charset="0"/>
                <a:cs typeface="Times New Roman" pitchFamily="18" charset="0"/>
              </a:rPr>
              <a:t>, по которому ударял специальный механизм, со временем капсюль перенесли прямо в гильзу. </a:t>
            </a:r>
            <a:r>
              <a:rPr lang="ru-RU" sz="1800" b="1" dirty="0" smtClean="0">
                <a:latin typeface="Times New Roman" pitchFamily="18" charset="0"/>
                <a:cs typeface="Times New Roman" pitchFamily="18" charset="0"/>
              </a:rPr>
              <a:t>Гильза</a:t>
            </a:r>
            <a:r>
              <a:rPr lang="ru-RU" sz="1800" dirty="0" smtClean="0">
                <a:latin typeface="Times New Roman" pitchFamily="18" charset="0"/>
                <a:cs typeface="Times New Roman" pitchFamily="18" charset="0"/>
              </a:rPr>
              <a:t> изначально была бумажная, картонная, потом уже латунная. Такую латунную гильзу впервые предложил американский офицер </a:t>
            </a:r>
            <a:r>
              <a:rPr lang="ru-RU" sz="1800" b="1" dirty="0" err="1" smtClean="0">
                <a:latin typeface="Times New Roman" pitchFamily="18" charset="0"/>
                <a:cs typeface="Times New Roman" pitchFamily="18" charset="0"/>
              </a:rPr>
              <a:t>Хайрам</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Бердан</a:t>
            </a:r>
            <a:r>
              <a:rPr lang="ru-RU" sz="1800" dirty="0" smtClean="0">
                <a:latin typeface="Times New Roman" pitchFamily="18" charset="0"/>
                <a:cs typeface="Times New Roman" pitchFamily="18" charset="0"/>
              </a:rPr>
              <a:t>, впоследствии сотрудничал с Россией и продал свои винтовки </a:t>
            </a:r>
            <a:r>
              <a:rPr lang="ru-RU" sz="1800" dirty="0" err="1" smtClean="0">
                <a:latin typeface="Times New Roman" pitchFamily="18" charset="0"/>
                <a:cs typeface="Times New Roman" pitchFamily="18" charset="0"/>
              </a:rPr>
              <a:t>Бердана</a:t>
            </a:r>
            <a:r>
              <a:rPr lang="ru-RU" sz="1800" dirty="0" smtClean="0">
                <a:latin typeface="Times New Roman" pitchFamily="18" charset="0"/>
                <a:cs typeface="Times New Roman" pitchFamily="18" charset="0"/>
              </a:rPr>
              <a:t> № 1 и № 2 для массового производства. </a:t>
            </a:r>
            <a:endParaRPr lang="ru-RU" sz="1800" dirty="0">
              <a:latin typeface="Times New Roman" pitchFamily="18" charset="0"/>
              <a:cs typeface="Times New Roman" pitchFamily="18" charset="0"/>
            </a:endParaRPr>
          </a:p>
        </p:txBody>
      </p:sp>
      <p:sp>
        <p:nvSpPr>
          <p:cNvPr id="9" name="TextBox 8"/>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10" name="Рисунок 9" descr="Hiramberdan"/>
          <p:cNvPicPr/>
          <p:nvPr/>
        </p:nvPicPr>
        <p:blipFill>
          <a:blip r:embed="rId4" cstate="print"/>
          <a:srcRect/>
          <a:stretch>
            <a:fillRect/>
          </a:stretch>
        </p:blipFill>
        <p:spPr bwMode="auto">
          <a:xfrm>
            <a:off x="6516216" y="843558"/>
            <a:ext cx="2448272"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6" name="Содержимое 5"/>
          <p:cNvSpPr>
            <a:spLocks noGrp="1"/>
          </p:cNvSpPr>
          <p:nvPr>
            <p:ph sz="half" idx="1"/>
          </p:nvPr>
        </p:nvSpPr>
        <p:spPr>
          <a:xfrm>
            <a:off x="251520" y="843559"/>
            <a:ext cx="2304256" cy="1440160"/>
          </a:xfrm>
        </p:spPr>
        <p:txBody>
          <a:bodyPr/>
          <a:lstStyle/>
          <a:p>
            <a:pPr>
              <a:buNone/>
            </a:pPr>
            <a:endParaRPr lang="ru-RU" sz="1800" dirty="0" smtClean="0"/>
          </a:p>
          <a:p>
            <a:endParaRPr lang="ru-RU" dirty="0"/>
          </a:p>
        </p:txBody>
      </p:sp>
      <p:sp>
        <p:nvSpPr>
          <p:cNvPr id="8" name="Содержимое 7"/>
          <p:cNvSpPr>
            <a:spLocks noGrp="1"/>
          </p:cNvSpPr>
          <p:nvPr>
            <p:ph sz="half" idx="2"/>
          </p:nvPr>
        </p:nvSpPr>
        <p:spPr>
          <a:xfrm>
            <a:off x="4932040" y="771550"/>
            <a:ext cx="3960440" cy="4032448"/>
          </a:xfrm>
        </p:spPr>
        <p:txBody>
          <a:bodyPr/>
          <a:lstStyle/>
          <a:p>
            <a:pPr>
              <a:buNone/>
            </a:pPr>
            <a:r>
              <a:rPr lang="ru-RU" sz="1800" dirty="0" smtClean="0">
                <a:latin typeface="Times New Roman" pitchFamily="18" charset="0"/>
                <a:cs typeface="Times New Roman" pitchFamily="18" charset="0"/>
              </a:rPr>
              <a:t>Ствол в винтовках дополнили нарезами, пуле придали коническую форму, получившую названье в Америке пуля </a:t>
            </a:r>
            <a:r>
              <a:rPr lang="ru-RU" sz="1800" dirty="0" err="1" smtClean="0">
                <a:latin typeface="Times New Roman" pitchFamily="18" charset="0"/>
                <a:cs typeface="Times New Roman" pitchFamily="18" charset="0"/>
              </a:rPr>
              <a:t>Минье</a:t>
            </a:r>
            <a:r>
              <a:rPr lang="ru-RU" sz="1800" dirty="0" smtClean="0">
                <a:latin typeface="Times New Roman" pitchFamily="18" charset="0"/>
                <a:cs typeface="Times New Roman" pitchFamily="18" charset="0"/>
              </a:rPr>
              <a:t>. Пуля по нарезам завинчивалась, отсюда и название нового типа огнестрельного оружия – винтовка. Но обо всем поэтапно, итак:</a:t>
            </a:r>
          </a:p>
          <a:p>
            <a:pPr>
              <a:buNone/>
            </a:pPr>
            <a:r>
              <a:rPr lang="ru-RU" sz="1800" dirty="0" smtClean="0">
                <a:latin typeface="Times New Roman" pitchFamily="18" charset="0"/>
                <a:cs typeface="Times New Roman" pitchFamily="18" charset="0"/>
              </a:rPr>
              <a:t>В </a:t>
            </a:r>
            <a:r>
              <a:rPr lang="ru-RU" sz="1800" b="1" dirty="0" smtClean="0">
                <a:latin typeface="Times New Roman" pitchFamily="18" charset="0"/>
                <a:cs typeface="Times New Roman" pitchFamily="18" charset="0"/>
              </a:rPr>
              <a:t>1826</a:t>
            </a:r>
            <a:r>
              <a:rPr lang="ru-RU" sz="1800" dirty="0" smtClean="0">
                <a:latin typeface="Times New Roman" pitchFamily="18" charset="0"/>
                <a:cs typeface="Times New Roman" pitchFamily="18" charset="0"/>
              </a:rPr>
              <a:t> году на вооружении Русской Армии поступила пехотное ружьё            с ударно - капсюльным замком, что значительно увеличило скорострельность       и дальность стрельбы</a:t>
            </a:r>
            <a:r>
              <a:rPr lang="ru-RU" sz="1800" i="1"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endParaRPr lang="ru-RU" dirty="0"/>
          </a:p>
        </p:txBody>
      </p:sp>
      <p:sp>
        <p:nvSpPr>
          <p:cNvPr id="12" name="TextBox 11"/>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13" name="Picture 2" descr="Untitled-6 copy"/>
          <p:cNvPicPr/>
          <p:nvPr/>
        </p:nvPicPr>
        <p:blipFill>
          <a:blip r:embed="rId4" cstate="print"/>
          <a:srcRect/>
          <a:stretch>
            <a:fillRect/>
          </a:stretch>
        </p:blipFill>
        <p:spPr bwMode="auto">
          <a:xfrm>
            <a:off x="179512" y="1275606"/>
            <a:ext cx="4824536" cy="2088232"/>
          </a:xfrm>
          <a:prstGeom prst="rect">
            <a:avLst/>
          </a:prstGeom>
          <a:noFill/>
          <a:ln w="9525">
            <a:noFill/>
            <a:miter lim="800000"/>
            <a:headEnd/>
            <a:tailEnd/>
          </a:ln>
        </p:spPr>
      </p:pic>
      <p:sp>
        <p:nvSpPr>
          <p:cNvPr id="6145" name="Rectangle 1"/>
          <p:cNvSpPr>
            <a:spLocks noChangeArrowheads="1"/>
          </p:cNvSpPr>
          <p:nvPr/>
        </p:nvSpPr>
        <p:spPr bwMode="auto">
          <a:xfrm>
            <a:off x="755576" y="1923678"/>
            <a:ext cx="1985962" cy="225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800" b="0" i="0" u="none" strike="noStrike" cap="none" normalizeH="0" baseline="0" dirty="0" smtClean="0">
                <a:ln>
                  <a:noFill/>
                </a:ln>
                <a:solidFill>
                  <a:schemeClr val="tx1"/>
                </a:solidFill>
                <a:effectLst/>
                <a:latin typeface="Calibri" pitchFamily="34" charset="0"/>
                <a:cs typeface="Arial" pitchFamily="34" charset="0"/>
              </a:rPr>
              <a:t>Русское пехотное ружье, 1826 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1331640" y="3075806"/>
            <a:ext cx="3079750" cy="241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800" b="0" i="0" u="none" strike="noStrike" cap="none" normalizeH="0" baseline="0" smtClean="0">
                <a:ln>
                  <a:noFill/>
                </a:ln>
                <a:solidFill>
                  <a:schemeClr val="tx1"/>
                </a:solidFill>
                <a:effectLst/>
                <a:latin typeface="Calibri" pitchFamily="34" charset="0"/>
                <a:cs typeface="Arial" pitchFamily="34" charset="0"/>
              </a:rPr>
              <a:t>Ударный капсюльный замок. Рядом – капсюли-воспламенители</a:t>
            </a:r>
            <a:r>
              <a:rPr kumimoji="0" lang="ru-RU" sz="800" b="0" i="0" u="none" strike="noStrike" cap="none" normalizeH="0" baseline="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фон.jpg"/>
          <p:cNvPicPr>
            <a:picLocks noChangeAspect="1" noChangeArrowheads="1"/>
          </p:cNvPicPr>
          <p:nvPr/>
        </p:nvPicPr>
        <p:blipFill>
          <a:blip r:embed="rId3" cstate="print"/>
          <a:srcRect/>
          <a:stretch>
            <a:fillRect/>
          </a:stretch>
        </p:blipFill>
        <p:spPr bwMode="auto">
          <a:xfrm>
            <a:off x="0" y="-1"/>
            <a:ext cx="9323357" cy="5143501"/>
          </a:xfrm>
          <a:prstGeom prst="rect">
            <a:avLst/>
          </a:prstGeom>
          <a:noFill/>
          <a:ln w="9525">
            <a:noFill/>
            <a:miter lim="800000"/>
            <a:headEnd/>
            <a:tailEnd/>
          </a:ln>
        </p:spPr>
      </p:pic>
      <p:sp>
        <p:nvSpPr>
          <p:cNvPr id="23" name="Прямоугольник 22"/>
          <p:cNvSpPr/>
          <p:nvPr/>
        </p:nvSpPr>
        <p:spPr>
          <a:xfrm flipV="1">
            <a:off x="52388" y="627063"/>
            <a:ext cx="9142412" cy="34925"/>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56" name="Заголовок 1"/>
          <p:cNvSpPr txBox="1">
            <a:spLocks/>
          </p:cNvSpPr>
          <p:nvPr/>
        </p:nvSpPr>
        <p:spPr bwMode="auto">
          <a:xfrm>
            <a:off x="251521" y="85725"/>
            <a:ext cx="7920930" cy="544513"/>
          </a:xfrm>
          <a:prstGeom prst="rect">
            <a:avLst/>
          </a:prstGeom>
          <a:noFill/>
          <a:ln w="9525">
            <a:noFill/>
            <a:miter lim="800000"/>
            <a:headEnd/>
            <a:tailEnd/>
          </a:ln>
        </p:spPr>
        <p:txBody>
          <a:bodyPr anchor="ctr"/>
          <a:lstStyle/>
          <a:p>
            <a:pPr algn="ctr" eaLnBrk="1" hangingPunct="1"/>
            <a:r>
              <a:rPr lang="ru-RU" sz="2400" b="1" dirty="0" smtClean="0"/>
              <a:t> </a:t>
            </a:r>
            <a:endParaRPr lang="ru-RU" altLang="ru-RU" sz="2400" b="1" dirty="0">
              <a:solidFill>
                <a:srgbClr val="9A0000"/>
              </a:solidFill>
              <a:latin typeface="Arial Narrow" pitchFamily="34" charset="0"/>
            </a:endParaRPr>
          </a:p>
        </p:txBody>
      </p:sp>
      <p:sp>
        <p:nvSpPr>
          <p:cNvPr id="7" name="TextBox 6"/>
          <p:cNvSpPr txBox="1"/>
          <p:nvPr/>
        </p:nvSpPr>
        <p:spPr>
          <a:xfrm>
            <a:off x="395536" y="195486"/>
            <a:ext cx="8748464"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ИСТОРИЯ РАЗВИТИЯ РУССКОГО СТРЕЛКОВОГО ОРУЖИЯ</a:t>
            </a:r>
            <a:endParaRPr lang="ru-RU" b="1" dirty="0">
              <a:solidFill>
                <a:srgbClr val="FF0000"/>
              </a:solidFill>
              <a:latin typeface="Times New Roman" pitchFamily="18" charset="0"/>
              <a:cs typeface="Times New Roman" pitchFamily="18" charset="0"/>
            </a:endParaRPr>
          </a:p>
        </p:txBody>
      </p:sp>
      <p:pic>
        <p:nvPicPr>
          <p:cNvPr id="8" name="Picture 4" descr="Untitled-7 copy"/>
          <p:cNvPicPr>
            <a:picLocks noGrp="1"/>
          </p:cNvPicPr>
          <p:nvPr>
            <p:ph sz="half" idx="2"/>
          </p:nvPr>
        </p:nvPicPr>
        <p:blipFill>
          <a:blip r:embed="rId4" cstate="print"/>
          <a:srcRect/>
          <a:stretch>
            <a:fillRect/>
          </a:stretch>
        </p:blipFill>
        <p:spPr bwMode="auto">
          <a:xfrm>
            <a:off x="539552" y="843558"/>
            <a:ext cx="8208912" cy="3672408"/>
          </a:xfrm>
          <a:prstGeom prst="rect">
            <a:avLst/>
          </a:prstGeom>
          <a:noFill/>
          <a:ln w="9525">
            <a:noFill/>
            <a:miter lim="800000"/>
            <a:headEnd/>
            <a:tailEnd/>
          </a:ln>
        </p:spPr>
      </p:pic>
      <p:sp>
        <p:nvSpPr>
          <p:cNvPr id="10242" name="Rectangle 2"/>
          <p:cNvSpPr>
            <a:spLocks noChangeArrowheads="1"/>
          </p:cNvSpPr>
          <p:nvPr/>
        </p:nvSpPr>
        <p:spPr bwMode="auto">
          <a:xfrm>
            <a:off x="2123728" y="2283718"/>
            <a:ext cx="5256584"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Русская 6-линейная винтовка образца 1856 г. Рядом – трехгранный штык.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4" name="Rectangle 4"/>
          <p:cNvSpPr>
            <a:spLocks noChangeArrowheads="1"/>
          </p:cNvSpPr>
          <p:nvPr/>
        </p:nvSpPr>
        <p:spPr bwMode="auto">
          <a:xfrm>
            <a:off x="2195736" y="3939902"/>
            <a:ext cx="5256584"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Игольчатая винтовка Карле 1867 г., принятая на вооружение в России.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6554</TotalTime>
  <Words>1539</Words>
  <Application>Microsoft Office PowerPoint</Application>
  <PresentationFormat>Экран (16:9)</PresentationFormat>
  <Paragraphs>170</Paragraphs>
  <Slides>35</Slides>
  <Notes>34</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Программа дополнительного образования военно-патриотического объединения.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352</cp:revision>
  <cp:lastPrinted>2016-05-12T07:52:06Z</cp:lastPrinted>
  <dcterms:created xsi:type="dcterms:W3CDTF">2016-02-04T07:46:41Z</dcterms:created>
  <dcterms:modified xsi:type="dcterms:W3CDTF">2022-11-10T16:41:44Z</dcterms:modified>
</cp:coreProperties>
</file>