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362" r:id="rId3"/>
    <p:sldId id="340" r:id="rId4"/>
    <p:sldId id="257" r:id="rId5"/>
    <p:sldId id="300" r:id="rId6"/>
    <p:sldId id="301" r:id="rId7"/>
    <p:sldId id="341" r:id="rId8"/>
    <p:sldId id="318" r:id="rId9"/>
    <p:sldId id="342" r:id="rId10"/>
    <p:sldId id="319" r:id="rId11"/>
    <p:sldId id="343" r:id="rId12"/>
    <p:sldId id="320" r:id="rId13"/>
    <p:sldId id="344" r:id="rId14"/>
    <p:sldId id="321" r:id="rId15"/>
    <p:sldId id="345" r:id="rId16"/>
    <p:sldId id="324" r:id="rId17"/>
    <p:sldId id="346" r:id="rId18"/>
    <p:sldId id="313" r:id="rId19"/>
    <p:sldId id="347" r:id="rId20"/>
    <p:sldId id="322" r:id="rId21"/>
    <p:sldId id="348" r:id="rId22"/>
    <p:sldId id="323" r:id="rId23"/>
    <p:sldId id="349" r:id="rId24"/>
    <p:sldId id="325" r:id="rId25"/>
    <p:sldId id="350" r:id="rId26"/>
    <p:sldId id="302" r:id="rId27"/>
    <p:sldId id="351" r:id="rId28"/>
    <p:sldId id="326" r:id="rId29"/>
    <p:sldId id="352" r:id="rId30"/>
    <p:sldId id="327" r:id="rId31"/>
    <p:sldId id="353" r:id="rId32"/>
    <p:sldId id="328" r:id="rId33"/>
    <p:sldId id="354" r:id="rId34"/>
    <p:sldId id="355" r:id="rId35"/>
    <p:sldId id="329" r:id="rId36"/>
    <p:sldId id="305" r:id="rId37"/>
    <p:sldId id="356" r:id="rId38"/>
    <p:sldId id="331" r:id="rId39"/>
    <p:sldId id="357" r:id="rId40"/>
    <p:sldId id="330" r:id="rId41"/>
    <p:sldId id="358" r:id="rId42"/>
    <p:sldId id="332" r:id="rId43"/>
    <p:sldId id="359" r:id="rId44"/>
    <p:sldId id="333" r:id="rId45"/>
    <p:sldId id="360" r:id="rId46"/>
    <p:sldId id="361" r:id="rId47"/>
    <p:sldId id="339" r:id="rId48"/>
    <p:sldId id="297" r:id="rId4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F75A2E37-3E30-49AE-A456-710246FAA6A2}">
          <p14:sldIdLst>
            <p14:sldId id="256"/>
            <p14:sldId id="257"/>
            <p14:sldId id="300"/>
            <p14:sldId id="301"/>
            <p14:sldId id="313"/>
            <p14:sldId id="302"/>
            <p14:sldId id="305"/>
            <p14:sldId id="306"/>
            <p14:sldId id="307"/>
            <p14:sldId id="308"/>
            <p14:sldId id="314"/>
            <p14:sldId id="309"/>
            <p14:sldId id="310"/>
            <p14:sldId id="311"/>
            <p14:sldId id="315"/>
            <p14:sldId id="316"/>
            <p14:sldId id="317"/>
            <p14:sldId id="312"/>
            <p14:sldId id="272"/>
            <p14:sldId id="262"/>
            <p14:sldId id="261"/>
            <p14:sldId id="298"/>
            <p14:sldId id="299"/>
            <p14:sldId id="273"/>
            <p14:sldId id="294"/>
            <p14:sldId id="295"/>
            <p14:sldId id="271"/>
            <p14:sldId id="296"/>
            <p14:sldId id="269"/>
            <p14:sldId id="267"/>
            <p14:sldId id="268"/>
            <p14:sldId id="29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27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5010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/>
    <p:restoredTop sz="91437" autoAdjust="0"/>
  </p:normalViewPr>
  <p:slideViewPr>
    <p:cSldViewPr snapToGrid="0" snapToObjects="1">
      <p:cViewPr>
        <p:scale>
          <a:sx n="99" d="100"/>
          <a:sy n="99" d="100"/>
        </p:scale>
        <p:origin x="-1200" y="-288"/>
      </p:cViewPr>
      <p:guideLst>
        <p:guide orient="horz" pos="227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078E1-81A5-47CF-9B80-5021B667D67A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F80C4-C261-40FA-A1D3-F669AFD2C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3472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A753D-CDEA-5341-8BDD-BBD4B23A924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EFCE9-09D6-8340-8146-F7810A610B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030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FCE9-09D6-8340-8146-F7810A610BC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1041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518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518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FCE9-09D6-8340-8146-F7810A610BC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312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EFCE9-09D6-8340-8146-F7810A610BC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63B40-5D24-490F-A69B-6475040E509E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33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2CA77-B607-4109-A8C7-F6A6C6D46A61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292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4B87-2A8F-4406-BEA8-EF6C49F6FD67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038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8AC2-BB38-4F84-8628-1BE8BE7C0F3F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6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4C55-B870-4E43-B067-0FEBC580299D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30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9845-1E64-445E-A77A-FF132D6C8A39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8558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31D-E097-4BD9-B9CC-2565EAF97B97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614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75913-C9D4-48F2-A55C-1E339AB5B997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455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5E4E9-6196-4E03-9766-71D0C2AF601A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76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BE7D3-B64F-4CB7-962D-B63D8C6018DB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783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E060-475C-45BA-9259-CA27FB869705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502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14FC-4467-4E25-9972-AF7FBA628E2F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325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AA290-1A74-41B1-BC91-E5E2944D8A6C}" type="datetime1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D56C9-5439-CD48-8FC9-FA97F552F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847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OmhqeUt9EA" TargetMode="External"/><Relationship Id="rId13" Type="http://schemas.openxmlformats.org/officeDocument/2006/relationships/hyperlink" Target="https://www.youtube.com/watch?v=08Mzal-kaBk" TargetMode="External"/><Relationship Id="rId18" Type="http://schemas.openxmlformats.org/officeDocument/2006/relationships/hyperlink" Target="https://www.youtube.com/watch?v=lMaFqWfvKkA&amp;list=PLTio4sClsTOHEzEb6K5Ry9cj8Swl7fjuS&amp;index=9" TargetMode="External"/><Relationship Id="rId3" Type="http://schemas.openxmlformats.org/officeDocument/2006/relationships/hyperlink" Target="https://www.youtube.com/watch?v=SHuP6d4ZFRo" TargetMode="External"/><Relationship Id="rId7" Type="http://schemas.openxmlformats.org/officeDocument/2006/relationships/hyperlink" Target="https://www.youtube.com/watch?v=V-JVZT7bzYw" TargetMode="External"/><Relationship Id="rId12" Type="http://schemas.openxmlformats.org/officeDocument/2006/relationships/hyperlink" Target="https://www.youtube.com/watch?v=GEGow6wI9_s" TargetMode="External"/><Relationship Id="rId17" Type="http://schemas.openxmlformats.org/officeDocument/2006/relationships/hyperlink" Target="https://www.youtube.com/watch?v=8v0kuf-1wZg" TargetMode="External"/><Relationship Id="rId2" Type="http://schemas.openxmlformats.org/officeDocument/2006/relationships/image" Target="../media/image2.jpeg"/><Relationship Id="rId16" Type="http://schemas.openxmlformats.org/officeDocument/2006/relationships/hyperlink" Target="https://www.youtube.com/watch?v=BvdK7EMIQD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8_MzLGn5qgk" TargetMode="External"/><Relationship Id="rId11" Type="http://schemas.openxmlformats.org/officeDocument/2006/relationships/hyperlink" Target="https://www.youtube.com/watch?v=G512yhdSXwg" TargetMode="External"/><Relationship Id="rId5" Type="http://schemas.openxmlformats.org/officeDocument/2006/relationships/hyperlink" Target="https://www.youtube.com/watch?v=mhIm83uT3nM" TargetMode="External"/><Relationship Id="rId15" Type="http://schemas.openxmlformats.org/officeDocument/2006/relationships/hyperlink" Target="https://www.youtube.com/watch?v=wGJs9s1KX3s" TargetMode="External"/><Relationship Id="rId10" Type="http://schemas.openxmlformats.org/officeDocument/2006/relationships/hyperlink" Target="https://www.youtube.com/watch?v=StT-98OvCwg" TargetMode="External"/><Relationship Id="rId4" Type="http://schemas.openxmlformats.org/officeDocument/2006/relationships/hyperlink" Target="https://www.youtube.com/watch?v=idLmWHTa6ac" TargetMode="External"/><Relationship Id="rId9" Type="http://schemas.openxmlformats.org/officeDocument/2006/relationships/hyperlink" Target="https://www.youtube.com/watch?v=7NmMneLcozs" TargetMode="External"/><Relationship Id="rId14" Type="http://schemas.openxmlformats.org/officeDocument/2006/relationships/hyperlink" Target="https://www.youtube.com/watch?v=6W5QYdfQhm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14.jpeg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slide" Target="slide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5.xml"/><Relationship Id="rId7" Type="http://schemas.openxmlformats.org/officeDocument/2006/relationships/slide" Target="slide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" Target="slide5.xml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2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slide" Target="slide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slide" Target="slide3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slide" Target="slide3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s://www.prlib.ru/history/619605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5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5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7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slide" Target="slide5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5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5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slide" Target="slide5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18" Type="http://schemas.openxmlformats.org/officeDocument/2006/relationships/slide" Target="slide34.xml"/><Relationship Id="rId3" Type="http://schemas.openxmlformats.org/officeDocument/2006/relationships/image" Target="../media/image2.jpeg"/><Relationship Id="rId21" Type="http://schemas.openxmlformats.org/officeDocument/2006/relationships/slide" Target="slide40.xml"/><Relationship Id="rId7" Type="http://schemas.openxmlformats.org/officeDocument/2006/relationships/slide" Target="slide12.xml"/><Relationship Id="rId12" Type="http://schemas.openxmlformats.org/officeDocument/2006/relationships/slide" Target="slide22.xml"/><Relationship Id="rId17" Type="http://schemas.openxmlformats.org/officeDocument/2006/relationships/slide" Target="slide32.xml"/><Relationship Id="rId2" Type="http://schemas.openxmlformats.org/officeDocument/2006/relationships/notesSlide" Target="../notesSlides/notesSlide2.xml"/><Relationship Id="rId16" Type="http://schemas.openxmlformats.org/officeDocument/2006/relationships/slide" Target="slide30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24" Type="http://schemas.openxmlformats.org/officeDocument/2006/relationships/slide" Target="slide46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23" Type="http://schemas.openxmlformats.org/officeDocument/2006/relationships/slide" Target="slide44.xml"/><Relationship Id="rId10" Type="http://schemas.openxmlformats.org/officeDocument/2006/relationships/slide" Target="slide18.xml"/><Relationship Id="rId19" Type="http://schemas.openxmlformats.org/officeDocument/2006/relationships/slide" Target="slide36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Relationship Id="rId22" Type="http://schemas.openxmlformats.org/officeDocument/2006/relationships/slide" Target="sl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766" y="2916455"/>
            <a:ext cx="8402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ВИКТОРИНА «ДНИ ВОИНСКОЙ СЛАВЫ РОССИИ»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12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485326" y="1760401"/>
            <a:ext cx="7007225" cy="351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just"/>
            <a:r>
              <a:rPr lang="ru-RU" sz="2800" dirty="0" smtClean="0"/>
              <a:t>Битва продолжалась в течение 12 часов. В сражении не было ни победителей, ни побежденных. Про этот день «недаром помнит вся Россия». Назовите населенный пункт, близи которого произошло сражение, фамилию главнокомандующего армии противника, дату сражения. 3 балла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916639" y="4398745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4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485326" y="1097280"/>
            <a:ext cx="7427668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000" dirty="0" smtClean="0"/>
              <a:t>Состоялось 26 августа (7 сентября) 1812 года у села </a:t>
            </a:r>
            <a:r>
              <a:rPr lang="ru-RU" sz="2000" b="1" dirty="0" smtClean="0"/>
              <a:t>Бородино</a:t>
            </a:r>
            <a:r>
              <a:rPr lang="ru-RU" sz="2000" dirty="0" smtClean="0"/>
              <a:t>, в 125 км к западу от Москвы. В ходе 12-часового </a:t>
            </a:r>
            <a:r>
              <a:rPr lang="ru-RU" sz="2000" b="1" dirty="0" smtClean="0"/>
              <a:t>сражения</a:t>
            </a:r>
            <a:r>
              <a:rPr lang="ru-RU" sz="2000" dirty="0" smtClean="0"/>
              <a:t> французской армии под руководством </a:t>
            </a:r>
            <a:r>
              <a:rPr lang="ru-RU" sz="2000" b="1" dirty="0" smtClean="0"/>
              <a:t>Наполеона Бонапарта</a:t>
            </a:r>
            <a:r>
              <a:rPr lang="ru-RU" sz="2000" dirty="0" smtClean="0"/>
              <a:t> удалось захватить позиции русской армии в центре и на левом крыле, но после прекращения боевых действий французская армия отошла на исходные позиции.</a:t>
            </a:r>
            <a:endParaRPr lang="ru-RU" altLang="ru-RU" sz="20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916639" y="4398745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1812borodino2_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546" y="3013188"/>
            <a:ext cx="2752825" cy="1965445"/>
          </a:xfrm>
          <a:prstGeom prst="rect">
            <a:avLst/>
          </a:prstGeom>
        </p:spPr>
      </p:pic>
      <p:pic>
        <p:nvPicPr>
          <p:cNvPr id="11" name="Рисунок 10" descr="add3248fd985349b5837ead9862f28c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637" y="3013188"/>
            <a:ext cx="3083051" cy="19654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485326" y="981777"/>
            <a:ext cx="700722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just"/>
            <a:r>
              <a:rPr lang="ru-RU" sz="2400" dirty="0" smtClean="0"/>
              <a:t>Осмотрев крепость издалека, он приказал построить её точную деревянную копию на безопасном расстоянии. Русская армия несколько дней тренировалась брать «игрушечную крепость».</a:t>
            </a:r>
          </a:p>
          <a:p>
            <a:pPr algn="just"/>
            <a:r>
              <a:rPr lang="ru-RU" sz="2400" dirty="0" smtClean="0"/>
              <a:t>Перед настоящим штурмом, коменданту крепости был направлен ультиматум, с предложением сдаться. Назовите крепость, кому она принадлежала, кто возглавлял русское войско и когда это произошло. 4 балла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493128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4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623054" y="1260911"/>
            <a:ext cx="6943430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 декабря 1790 года является Днём воинской славы России — День взятия турецкой крепости Измаил русскими войсками под командованием Александра Васильевича Суворова.</a:t>
            </a:r>
            <a:endParaRPr lang="ru-RU" altLang="ru-RU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493128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15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334" y="2340292"/>
            <a:ext cx="5013158" cy="2462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485326" y="1260909"/>
            <a:ext cx="7007225" cy="345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just"/>
            <a:r>
              <a:rPr lang="ru-RU" sz="2400" dirty="0" smtClean="0"/>
              <a:t>Турецкий флот выстроился двумя линиями поперек </a:t>
            </a:r>
            <a:r>
              <a:rPr lang="ru-RU" sz="2400" dirty="0" err="1" smtClean="0"/>
              <a:t>Хиосского</a:t>
            </a:r>
            <a:r>
              <a:rPr lang="ru-RU" sz="2400" dirty="0" smtClean="0"/>
              <a:t> пролива. Русские адмиралы приняли решение атаковать турок с севера. По плану наши корабли должны были идти один за другим и колонной навалиться на противника. Назовите в каком море произошло сражение, название бухты в честь которой и назвали сражение, дату морского сражения, кто возглавлял русский флот. 5 баллов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8069039" y="4533499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4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744182" y="1803397"/>
            <a:ext cx="3010191" cy="296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000" dirty="0" smtClean="0">
                <a:solidFill>
                  <a:srgbClr val="7030A0"/>
                </a:solidFill>
              </a:rPr>
              <a:t>В Эгейском море в Чесменской бухте 7 июля 1770 года русский флот под общим командованием русского князя Алексея Орлова одержал морскую победу над турецким флотом.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8069039" y="4533499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85326" y="119353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346_big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942" y="1193533"/>
            <a:ext cx="4639120" cy="2444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5"/>
            <a:ext cx="7007225" cy="12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портретам назовите победы русских князей полководцев и какие победы они одержали.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6150544" y="2569945"/>
            <a:ext cx="2598821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балл</a:t>
            </a:r>
          </a:p>
        </p:txBody>
      </p:sp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Донской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019" y="1365031"/>
            <a:ext cx="2247951" cy="3107823"/>
          </a:xfrm>
          <a:prstGeom prst="rect">
            <a:avLst/>
          </a:prstGeom>
        </p:spPr>
      </p:pic>
      <p:pic>
        <p:nvPicPr>
          <p:cNvPr id="10" name="Рисунок 9" descr="Невский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778" y="1357397"/>
            <a:ext cx="2216766" cy="31127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231867" y="137641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6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5"/>
            <a:ext cx="7007225" cy="12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портретам назовите победы русских князей полководцев и какие победы они одержали.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6304547" y="1921983"/>
            <a:ext cx="2598821" cy="17927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Александр Невский – победа над шведами в 1240 году на реке Неве, в 1242 году над немцами в сражении на Чудском озере. Дмитрий Донской над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татаро-монголами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Куликовской битве в 1380 году.</a:t>
            </a:r>
          </a:p>
        </p:txBody>
      </p:sp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Донской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019" y="1365031"/>
            <a:ext cx="2247951" cy="3107823"/>
          </a:xfrm>
          <a:prstGeom prst="rect">
            <a:avLst/>
          </a:prstGeom>
        </p:spPr>
      </p:pic>
      <p:pic>
        <p:nvPicPr>
          <p:cNvPr id="10" name="Рисунок 9" descr="Невский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778" y="1357397"/>
            <a:ext cx="2216766" cy="31127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231867" y="137641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4"/>
            <a:ext cx="7007225" cy="222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портрету назвать фамилию и титул полководца и какие победы он одержал, которые вошли в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викториальные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дни русской военной истории.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pic>
        <p:nvPicPr>
          <p:cNvPr id="11" name="image7.png" descr="C:\Users\Elena\Desktop\игра Дни воинской славы\материал для подготовки\Петр I Великий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8724" y="2122488"/>
            <a:ext cx="2117557" cy="27841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50544" y="2569945"/>
            <a:ext cx="2598821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балла</a:t>
            </a:r>
          </a:p>
        </p:txBody>
      </p: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5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1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5"/>
            <a:ext cx="7007225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портрету назвать фамилию и титул полководца и какие победы он одержал, которые вошли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викториальные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дни русской военной истории.</a:t>
            </a:r>
            <a:endParaRPr lang="ru-RU" altLang="ru-RU" sz="28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pic>
        <p:nvPicPr>
          <p:cNvPr id="11" name="image7.png" descr="C:\Users\Elena\Desktop\игра Дни воинской славы\материал для подготовки\Петр I Великий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129" y="2122488"/>
            <a:ext cx="2117557" cy="27841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95075" y="1532638"/>
            <a:ext cx="6063914" cy="28392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Пётр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 -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Полта́вская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би́тва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— генеральное сражение Северной войны между русскими войсками под командованием Петра I и шведской армией под командованием 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Карла XII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800" b="1" dirty="0" err="1" smtClean="0"/>
              <a:t>Га́нгутское</a:t>
            </a:r>
            <a:r>
              <a:rPr lang="ru-RU" sz="1800" b="1" dirty="0" smtClean="0"/>
              <a:t> </a:t>
            </a:r>
            <a:r>
              <a:rPr lang="ru-RU" sz="1800" b="1" dirty="0" err="1" smtClean="0"/>
              <a:t>сраже́ние</a:t>
            </a:r>
            <a:r>
              <a:rPr lang="ru-RU" sz="1800" dirty="0" smtClean="0"/>
              <a:t> — морское сражение Северной войны, состоявшееся 27 июля 1714 года у мыса Гангут (полуостров Ханко, Финляндия) в Балтийском море между русским армейским флотом и шведским отрядом из 10 судов, первая в истории России морская победа русского флота. В честь этого события 9 августа является одним из дней воинской славы России.</a:t>
            </a:r>
            <a:endParaRPr lang="ru-RU" sz="18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7911966" y="4371877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-12633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541" y="-12633"/>
            <a:ext cx="7507706" cy="994172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RoadRadio" pitchFamily="2" charset="0"/>
              </a:rPr>
              <a:t>Источники для подготовки:</a:t>
            </a:r>
            <a:endParaRPr lang="ru-RU" sz="27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sz="half" idx="2"/>
          </p:nvPr>
        </p:nvSpPr>
        <p:spPr>
          <a:xfrm>
            <a:off x="1078029" y="664143"/>
            <a:ext cx="7437321" cy="3968580"/>
          </a:xfrm>
        </p:spPr>
        <p:txBody>
          <a:bodyPr>
            <a:normAutofit/>
          </a:bodyPr>
          <a:lstStyle/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Докудрама «Ледовое побоище».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Докудрама «Куликовская битва».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Видеоурок «День народного единства России»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Докудрама «Полтавская битва»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Докудрама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Гангутское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 морское сражение»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Докуфильм «Непобедимый адмирал Ушаков»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Видеоролик «Победа у мыса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9"/>
              </a:rPr>
              <a:t>Тендра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0"/>
              </a:rPr>
              <a:t>Докудрама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10"/>
              </a:rPr>
              <a:t>Чесменское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0"/>
              </a:rPr>
              <a:t> сражение»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Видеоролик «Победы и сражения.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  <a:hlinkClick r:id="rId11"/>
              </a:rPr>
              <a:t>Синопская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 битва».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2"/>
              </a:rPr>
              <a:t>Великая война.5 серия. Ленинград.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3"/>
              </a:rPr>
              <a:t>Великая война. 4 серия. Битва за Москву.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4"/>
              </a:rPr>
              <a:t>Великая война. 7 серия. Сталинград.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5"/>
              </a:rPr>
              <a:t>Великая война. 17 серия. Берлин.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6"/>
              </a:rPr>
              <a:t>Великая война. 9 серия. Курская дуга.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7"/>
              </a:rPr>
              <a:t>Докудрама «Бородинское сражение».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16.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18"/>
              </a:rPr>
              <a:t>Докудрама «Взятие крепости Измаил».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6852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4"/>
            <a:ext cx="7007225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портрету назвать фамилии и титулы полководцев и какие победы они одержали.</a:t>
            </a:r>
          </a:p>
          <a:p>
            <a:pPr algn="ctr"/>
            <a:endParaRPr lang="ru-RU" altLang="ru-RU" sz="24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7526955" y="2569945"/>
            <a:ext cx="1491917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балла</a:t>
            </a:r>
          </a:p>
        </p:txBody>
      </p:sp>
      <p:pic>
        <p:nvPicPr>
          <p:cNvPr id="60418" name="Picture 2" descr="D:\УчительПочепнев\ЮНАРМИЯ ДО\Редакция тетради Юнармейца\Портреты Военачальников\Суворов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9718" y="1236175"/>
            <a:ext cx="2546400" cy="3566832"/>
          </a:xfrm>
          <a:prstGeom prst="rect">
            <a:avLst/>
          </a:prstGeom>
          <a:noFill/>
        </p:spPr>
      </p:pic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7" name="Picture 1" descr="D:\УчительПочепнев\ЮНАРМИЯ ДО\Редакция тетради Юнармейца\Портреты Военачальников\Кутузо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9807" y="1236173"/>
            <a:ext cx="2557681" cy="356683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6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4"/>
            <a:ext cx="7007225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портрету назвать фамилии и титулы полководцев и какие победы они одержали.</a:t>
            </a:r>
          </a:p>
          <a:p>
            <a:pPr algn="ctr"/>
            <a:endParaRPr lang="ru-RU" altLang="ru-RU" sz="24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1485326" y="1166878"/>
            <a:ext cx="3547081" cy="39472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Высильевич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Суворов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одержал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победы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над значительно превосходящими силами противника при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Козлудже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(1774),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Кинбурне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(1787),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Фокшанах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(1789),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Рымнике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(1789),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 штурме Измаила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(1790), на реке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Адда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Италии (1799) и во время Швейцарского похода через Альпы (1799).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Швейцарский поход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стал апогеем воинской славы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Суворова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Русский 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полководец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основоположник русской военной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теории.Генерал-фельдмаршал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(1794), генералиссимус (1799), генерал-фельдмаршал Священной Римской империи (1799), великий маршал войск пьемонтских (1799 год), кавалер всех российских орденов своего времени. Не проиграл ни одной битвы.</a:t>
            </a:r>
            <a:endParaRPr lang="ru-RU" sz="14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0418" name="Picture 2" descr="D:\УчительПочепнев\ЮНАРМИЯ ДО\Редакция тетради Юнармейца\Портреты Военачальников\Суворов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129" y="2387064"/>
            <a:ext cx="932615" cy="1306347"/>
          </a:xfrm>
          <a:prstGeom prst="rect">
            <a:avLst/>
          </a:prstGeom>
          <a:noFill/>
        </p:spPr>
      </p:pic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7" name="Picture 1" descr="D:\УчительПочепнев\ЮНАРМИЯ ДО\Редакция тетради Юнармейца\Портреты Военачальников\Кутузо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1478" y="2387064"/>
            <a:ext cx="936747" cy="130634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32407" y="1166878"/>
            <a:ext cx="2879559" cy="30854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Михаил Илларионович Кутузов -участник русско-турецких войн, главнокомандующий русской армией во время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Отечественной войны 1812 года.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Казанский, вятский и литовский генерал-губернатор, санкт-петербургский и киевский военный губернатор. 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Полномочный посол в Турции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Первый полный кавалер ордена Святого Георгия. С 1812 года именовался 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светле́йшим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князем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Голенищевым-Кутузовым-Смоле́нским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4"/>
            <a:ext cx="7007225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портрету назвать фамилии и титулы полководцев и какие победы они одержали.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7344077" y="2569945"/>
            <a:ext cx="1617044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балла</a:t>
            </a:r>
          </a:p>
        </p:txBody>
      </p:sp>
      <p:pic>
        <p:nvPicPr>
          <p:cNvPr id="61442" name="Picture 2" descr="D:\УчительПочепнев\ЮНАРМИЯ ДО\Редакция тетради Юнармейца\Портреты Военачальников\Нахим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578" y="1674475"/>
            <a:ext cx="2041308" cy="2826426"/>
          </a:xfrm>
          <a:prstGeom prst="rect">
            <a:avLst/>
          </a:prstGeom>
          <a:noFill/>
        </p:spPr>
      </p:pic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Orlov-Chesmenski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07" y="1674475"/>
            <a:ext cx="2171961" cy="2826426"/>
          </a:xfrm>
          <a:prstGeom prst="rect">
            <a:avLst/>
          </a:prstGeom>
        </p:spPr>
      </p:pic>
      <p:pic>
        <p:nvPicPr>
          <p:cNvPr id="10" name="Рисунок 9" descr="Ушаков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236" y="1674475"/>
            <a:ext cx="2055583" cy="2826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00924" y="137641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7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072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4"/>
            <a:ext cx="7007225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 портрету назвать фамилии и титулы полководцев и какие победы они одержали.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7511" y="2177530"/>
            <a:ext cx="2906830" cy="28700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Граф Алексей Григорьевич Орлов-Чесменский</a:t>
            </a:r>
            <a:r>
              <a:rPr lang="ru-RU" sz="1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разработал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план военной операции против Турции в Средиземном море. В 1769 году получил командование эскадрой русского флота; за победу в Чесменском бою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генерал-аншеф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граф Алексей Григорьевич Орлов награждён 23 сентября  1770 года орденом Св. Георгия 1 класса, а также получил право присоединить к фамилии своей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проименование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«Чесменский»</a:t>
            </a:r>
            <a:endParaRPr lang="ru-RU" sz="14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1442" name="Picture 2" descr="D:\УчительПочепнев\ЮНАРМИЯ ДО\Редакция тетради Юнармейца\Портреты Военачальников\Нахим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73" y="963800"/>
            <a:ext cx="836830" cy="1158688"/>
          </a:xfrm>
          <a:prstGeom prst="rect">
            <a:avLst/>
          </a:prstGeom>
          <a:noFill/>
        </p:spPr>
      </p:pic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7682829" y="1355279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Orlov-Chesmenski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535" y="963800"/>
            <a:ext cx="890391" cy="1158688"/>
          </a:xfrm>
          <a:prstGeom prst="rect">
            <a:avLst/>
          </a:prstGeom>
        </p:spPr>
      </p:pic>
      <p:pic>
        <p:nvPicPr>
          <p:cNvPr id="10" name="Рисунок 9" descr="Ушаков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647" y="967331"/>
            <a:ext cx="880145" cy="12101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527215" y="601571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004" y="2177530"/>
            <a:ext cx="3038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декабря — День победы русской эскадры под командованием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Павла Степановича Нахимова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над турецкой эскадрой у мыса Синоп.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Синопское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морское сражение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состоялось 1 декабря 1853 года между русской и турецкой эскадрами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Синопской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бухте во время Крымской войны 1853 – 1856 гг.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Русский флотоводец, 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адмирал.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4341" y="2177530"/>
            <a:ext cx="2773071" cy="26545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Фёдор Фёдорович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Ушако́в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 — русский флотоводец;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командующий русско-турецкой эскадрой в Средиземном море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(1798—1800),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адмирал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(1799), в пяти крупных морских сражениях не потерпел ни единого поражения, самая знаменитая победа русской эскадры у мыса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Тендра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11 сентября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является Днём воинской славы России.</a:t>
            </a:r>
            <a:endParaRPr lang="ru-RU" sz="21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4"/>
            <a:ext cx="7007225" cy="17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портретам назвать фамилии и титулы полководцев и сражения в Великой Отечественной войне, которые вошли в военную историю России как памятные даты воинской Славы .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2791328" y="4410591"/>
            <a:ext cx="21368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баллов</a:t>
            </a:r>
          </a:p>
        </p:txBody>
      </p:sp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Aleksandr_Vasilevsky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30" y="1712884"/>
            <a:ext cx="1550017" cy="2055812"/>
          </a:xfrm>
          <a:prstGeom prst="rect">
            <a:avLst/>
          </a:prstGeom>
        </p:spPr>
      </p:pic>
      <p:pic>
        <p:nvPicPr>
          <p:cNvPr id="14" name="Рисунок 13" descr="Ivan_S._Kone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33" y="1712885"/>
            <a:ext cx="1357162" cy="2090030"/>
          </a:xfrm>
          <a:prstGeom prst="rect">
            <a:avLst/>
          </a:prstGeom>
        </p:spPr>
      </p:pic>
      <p:pic>
        <p:nvPicPr>
          <p:cNvPr id="15" name="Рисунок 14" descr="konstantin-konstantinovic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754" y="1712884"/>
            <a:ext cx="1466688" cy="209003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43330" y="4437246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7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8" name="Рисунок 17" descr="Chuikov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789" y="1712884"/>
            <a:ext cx="1465760" cy="2069308"/>
          </a:xfrm>
          <a:prstGeom prst="rect">
            <a:avLst/>
          </a:prstGeom>
        </p:spPr>
      </p:pic>
      <p:pic>
        <p:nvPicPr>
          <p:cNvPr id="19" name="Рисунок 18" descr="zhukov-life-1944-194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3435" y="1712885"/>
            <a:ext cx="1471377" cy="2055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522627" y="301144"/>
            <a:ext cx="7007225" cy="17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портретам назвать фамилии и титулы полководцев и сражения в Великой Отечественной войне, которые вошли в военную историю России как памятные даты воинской Славы .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454222" y="3378467"/>
            <a:ext cx="8075629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Слева направо: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Алекса́ндр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Миха́йлович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Василе́вский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Георгий Константинович Жуков, Константин Константинович Рокоссовский, Василий Иванович Чуйков – маршалы, полководцы. Сыграли ключевые роли в Сталинградской битве (1942), на Курской дуге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(1943), Берлинской операции (1945). </a:t>
            </a:r>
            <a:endParaRPr lang="ru-RU" sz="14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Aleksandr_Vasilevsky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30" y="1712884"/>
            <a:ext cx="1079297" cy="1431489"/>
          </a:xfrm>
          <a:prstGeom prst="rect">
            <a:avLst/>
          </a:prstGeom>
        </p:spPr>
      </p:pic>
      <p:pic>
        <p:nvPicPr>
          <p:cNvPr id="14" name="Рисунок 13" descr="Ivan_S._Kone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33" y="1712885"/>
            <a:ext cx="940303" cy="1448067"/>
          </a:xfrm>
          <a:prstGeom prst="rect">
            <a:avLst/>
          </a:prstGeom>
        </p:spPr>
      </p:pic>
      <p:pic>
        <p:nvPicPr>
          <p:cNvPr id="15" name="Рисунок 14" descr="konstantin-konstantinovic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754" y="1712884"/>
            <a:ext cx="1036553" cy="147708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43330" y="4437246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8" name="Рисунок 17" descr="Chuikov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2789" y="1712884"/>
            <a:ext cx="1046271" cy="1477088"/>
          </a:xfrm>
          <a:prstGeom prst="rect">
            <a:avLst/>
          </a:prstGeom>
        </p:spPr>
      </p:pic>
      <p:pic>
        <p:nvPicPr>
          <p:cNvPr id="19" name="Рисунок 18" descr="zhukov-life-1944-194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436" y="1712885"/>
            <a:ext cx="1029904" cy="1438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359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89"/>
            <a:ext cx="7886700" cy="113294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958823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балл</a:t>
            </a:r>
          </a:p>
        </p:txBody>
      </p:sp>
      <p:pic>
        <p:nvPicPr>
          <p:cNvPr id="9" name="Рисунок 8" descr="LAV9rRmtd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095" y="1155031"/>
            <a:ext cx="2392737" cy="3487955"/>
          </a:xfrm>
          <a:prstGeom prst="rect">
            <a:avLst/>
          </a:prstGeom>
        </p:spPr>
      </p:pic>
      <p:pic>
        <p:nvPicPr>
          <p:cNvPr id="13" name="Рисунок 12" descr="map_izmail-1280x7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9" y="2146434"/>
            <a:ext cx="3220185" cy="1811354"/>
          </a:xfrm>
          <a:prstGeom prst="rect">
            <a:avLst/>
          </a:prstGeom>
        </p:spPr>
      </p:pic>
      <p:pic>
        <p:nvPicPr>
          <p:cNvPr id="15" name="Рисунок 14" descr="300px-Borodino-carta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0" y="1614638"/>
            <a:ext cx="2857500" cy="2343150"/>
          </a:xfrm>
          <a:prstGeom prst="rect">
            <a:avLst/>
          </a:prstGeom>
        </p:spPr>
      </p:pic>
      <p:sp>
        <p:nvSpPr>
          <p:cNvPr id="8" name="Управляющая кнопка: назад 7">
            <a:hlinkClick r:id="rId6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05227" y="4437246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7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89"/>
            <a:ext cx="7886700" cy="113294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958823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балл</a:t>
            </a:r>
          </a:p>
        </p:txBody>
      </p:sp>
      <p:pic>
        <p:nvPicPr>
          <p:cNvPr id="9" name="Рисунок 8" descr="LAV9rRmtd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27" y="1351239"/>
            <a:ext cx="1998149" cy="2912754"/>
          </a:xfrm>
          <a:prstGeom prst="rect">
            <a:avLst/>
          </a:prstGeom>
        </p:spPr>
      </p:pic>
      <p:pic>
        <p:nvPicPr>
          <p:cNvPr id="13" name="Рисунок 12" descr="map_izmail-1280x7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065" y="1963554"/>
            <a:ext cx="3220185" cy="1811354"/>
          </a:xfrm>
          <a:prstGeom prst="rect">
            <a:avLst/>
          </a:prstGeom>
        </p:spPr>
      </p:pic>
      <p:pic>
        <p:nvPicPr>
          <p:cNvPr id="15" name="Рисунок 14" descr="300px-Borodino-carta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217" y="1607419"/>
            <a:ext cx="2643279" cy="2167489"/>
          </a:xfrm>
          <a:prstGeom prst="rect">
            <a:avLst/>
          </a:prstGeom>
        </p:spPr>
      </p:pic>
      <p:sp>
        <p:nvSpPr>
          <p:cNvPr id="8" name="Управляющая кнопка: назад 7">
            <a:hlinkClick r:id="rId6" action="ppaction://hlinksldjump" highlightClick="1"/>
          </p:cNvPr>
          <p:cNvSpPr/>
          <p:nvPr/>
        </p:nvSpPr>
        <p:spPr>
          <a:xfrm>
            <a:off x="7911966" y="4533499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47019" y="4295175"/>
            <a:ext cx="26563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 июля 1709 г. – Полтавская битва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33065" y="3910165"/>
            <a:ext cx="33381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24 декабря 1790 – взятие крепости Измаил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487427" y="3910165"/>
            <a:ext cx="24270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26 августа (7 сентября) 1812 – Бородинское сражение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9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820054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балла</a:t>
            </a:r>
          </a:p>
        </p:txBody>
      </p:sp>
      <p:pic>
        <p:nvPicPr>
          <p:cNvPr id="8" name="Рисунок 7" descr="iv_1612_12_moscow_battle_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2052"/>
            <a:ext cx="2951500" cy="1824027"/>
          </a:xfrm>
          <a:prstGeom prst="rect">
            <a:avLst/>
          </a:prstGeom>
        </p:spPr>
      </p:pic>
      <p:pic>
        <p:nvPicPr>
          <p:cNvPr id="11" name="Рисунок 10" descr="karta-ledovogo-pobois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941" y="1662052"/>
            <a:ext cx="2843633" cy="2295736"/>
          </a:xfrm>
          <a:prstGeom prst="rect">
            <a:avLst/>
          </a:prstGeom>
        </p:spPr>
      </p:pic>
      <p:pic>
        <p:nvPicPr>
          <p:cNvPr id="12" name="Рисунок 11" descr="kulikovskaya_bitva1_5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059" y="1662052"/>
            <a:ext cx="2572346" cy="1824027"/>
          </a:xfrm>
          <a:prstGeom prst="rect">
            <a:avLst/>
          </a:prstGeom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8228" y="4081112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7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9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820054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балла</a:t>
            </a:r>
          </a:p>
        </p:txBody>
      </p:sp>
      <p:pic>
        <p:nvPicPr>
          <p:cNvPr id="8" name="Рисунок 7" descr="iv_1612_12_moscow_battle_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941" y="1662052"/>
            <a:ext cx="2951500" cy="1824027"/>
          </a:xfrm>
          <a:prstGeom prst="rect">
            <a:avLst/>
          </a:prstGeom>
        </p:spPr>
      </p:pic>
      <p:pic>
        <p:nvPicPr>
          <p:cNvPr id="11" name="Рисунок 10" descr="karta-ledovogo-pobois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78" y="1662052"/>
            <a:ext cx="2843633" cy="2295736"/>
          </a:xfrm>
          <a:prstGeom prst="rect">
            <a:avLst/>
          </a:prstGeom>
        </p:spPr>
      </p:pic>
      <p:pic>
        <p:nvPicPr>
          <p:cNvPr id="12" name="Рисунок 11" descr="kulikovskaya_bitva1_5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059" y="1662052"/>
            <a:ext cx="2572346" cy="1824027"/>
          </a:xfrm>
          <a:prstGeom prst="rect">
            <a:avLst/>
          </a:prstGeom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65278" y="4263992"/>
            <a:ext cx="28436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 апреля 1242 г. – битва на Чудском озере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244059" y="3801979"/>
            <a:ext cx="25723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 сентября 1380 г. – Куликовская битва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132941" y="3638349"/>
            <a:ext cx="28983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 ноября 1612 г. – дата освобождения Москвы от польских интервентов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541" y="-12633"/>
            <a:ext cx="7507706" cy="994172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RoadRadio" pitchFamily="2" charset="0"/>
              </a:rPr>
              <a:t>Правила игры:</a:t>
            </a:r>
            <a:endParaRPr lang="ru-RU" sz="27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sz="half" idx="2"/>
          </p:nvPr>
        </p:nvSpPr>
        <p:spPr>
          <a:xfrm>
            <a:off x="1078029" y="664143"/>
            <a:ext cx="7437321" cy="396858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/>
              <a:t>        Игра проводится в классе или отряде, который делится на несколько команд. Команды выбирают капитанов. Поочередно команды выбирают тему и сложность вопроса. После ознакомления с вопросом, дается 1 минута на обсуждение. В случае правильного ответа команда получает заработанный балл. В случае неправильного ответа, ответ может дать следующая команда по очереди, но если она ответит неверно, то ход перейдет к следующей команде. В случае правильного ответа, за командой остается право выбрать  следующий вопрос. Также команда может пропустить вопрос, но потеряет право очереди. Баллы начисляются за полный ответ. Для сверки, ведущий использует подсказки. В случае равного счета проводится дополнительный раунд среди капитанов.  Капитаны отвечают на 5 вопросов письменно на отдельном бланке. Удачной всем игры!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6852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9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820054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балла</a:t>
            </a:r>
          </a:p>
        </p:txBody>
      </p:sp>
      <p:pic>
        <p:nvPicPr>
          <p:cNvPr id="8" name="Рисунок 7" descr="IRqn2WQxU_j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1" y="1641573"/>
            <a:ext cx="2483637" cy="1397046"/>
          </a:xfrm>
          <a:prstGeom prst="rect">
            <a:avLst/>
          </a:prstGeom>
        </p:spPr>
      </p:pic>
      <p:pic>
        <p:nvPicPr>
          <p:cNvPr id="11" name="Рисунок 10" descr="7 ноября Парад на Красной площад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206" y="1641573"/>
            <a:ext cx="2954955" cy="1667321"/>
          </a:xfrm>
          <a:prstGeom prst="rect">
            <a:avLst/>
          </a:prstGeom>
        </p:spPr>
      </p:pic>
      <p:pic>
        <p:nvPicPr>
          <p:cNvPr id="12" name="Рисунок 11" descr="Парад военнопленных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323" y="1609298"/>
            <a:ext cx="2937970" cy="2203478"/>
          </a:xfrm>
          <a:prstGeom prst="rect">
            <a:avLst/>
          </a:prstGeom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7998594" y="4375501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9015" y="4375501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7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2209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9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820054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балла</a:t>
            </a:r>
          </a:p>
        </p:txBody>
      </p:sp>
      <p:pic>
        <p:nvPicPr>
          <p:cNvPr id="8" name="Рисунок 7" descr="IRqn2WQxU_j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80" y="1641573"/>
            <a:ext cx="2483637" cy="1397046"/>
          </a:xfrm>
          <a:prstGeom prst="rect">
            <a:avLst/>
          </a:prstGeom>
        </p:spPr>
      </p:pic>
      <p:pic>
        <p:nvPicPr>
          <p:cNvPr id="11" name="Рисунок 10" descr="7 ноября Парад на Красной площад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55" y="1641573"/>
            <a:ext cx="2954955" cy="1667321"/>
          </a:xfrm>
          <a:prstGeom prst="rect">
            <a:avLst/>
          </a:prstGeom>
        </p:spPr>
      </p:pic>
      <p:pic>
        <p:nvPicPr>
          <p:cNvPr id="12" name="Рисунок 11" descr="Парад военнопленных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465" y="1641573"/>
            <a:ext cx="2937970" cy="2203478"/>
          </a:xfrm>
          <a:prstGeom prst="rect">
            <a:avLst/>
          </a:prstGeom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7998594" y="4375501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9015" y="4375501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255" y="3570973"/>
            <a:ext cx="29549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Парад на Красной площади в Москве в период оборонительной операции  битвы за Москву в 1941 г.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301465" y="4129238"/>
            <a:ext cx="2937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Парад военнопленных  немцев в Москве, после победы в</a:t>
            </a:r>
            <a:r>
              <a:rPr lang="en-US" dirty="0" smtClean="0"/>
              <a:t> </a:t>
            </a:r>
            <a:r>
              <a:rPr lang="ru-RU" dirty="0" smtClean="0"/>
              <a:t>операции «Багратион» по освобождению Белоруссии в 1944 году.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361980" y="3308894"/>
            <a:ext cx="2483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361980" y="3308894"/>
            <a:ext cx="248363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Парад Победы в Москве после окончательного разгрома немецко-фашистских войск в Великой Отечественной войне в 1945 году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9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820054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балла</a:t>
            </a:r>
          </a:p>
        </p:txBody>
      </p:sp>
      <p:pic>
        <p:nvPicPr>
          <p:cNvPr id="9" name="Рисунок 8" descr="den_pobedy_reihst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12" y="1629678"/>
            <a:ext cx="2578499" cy="1450406"/>
          </a:xfrm>
          <a:prstGeom prst="rect">
            <a:avLst/>
          </a:prstGeom>
        </p:spPr>
      </p:pic>
      <p:pic>
        <p:nvPicPr>
          <p:cNvPr id="13" name="Рисунок 12" descr="f05fb917688a7bdfaba8ede178c926e3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978" y="1629678"/>
            <a:ext cx="2901074" cy="2069433"/>
          </a:xfrm>
          <a:prstGeom prst="rect">
            <a:avLst/>
          </a:prstGeom>
        </p:spPr>
      </p:pic>
      <p:pic>
        <p:nvPicPr>
          <p:cNvPr id="14" name="Рисунок 13" descr="regnum_picture_1468165717_norma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912" y="1629678"/>
            <a:ext cx="3199381" cy="1655994"/>
          </a:xfrm>
          <a:prstGeom prst="rect">
            <a:avLst/>
          </a:prstGeom>
        </p:spPr>
      </p:pic>
      <p:sp>
        <p:nvSpPr>
          <p:cNvPr id="8" name="Управляющая кнопка: назад 7">
            <a:hlinkClick r:id="rId6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5704" y="4263992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7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9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820054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балла</a:t>
            </a:r>
          </a:p>
        </p:txBody>
      </p:sp>
      <p:pic>
        <p:nvPicPr>
          <p:cNvPr id="9" name="Рисунок 8" descr="den_pobedy_reihst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94" y="1629678"/>
            <a:ext cx="2578499" cy="1450406"/>
          </a:xfrm>
          <a:prstGeom prst="rect">
            <a:avLst/>
          </a:prstGeom>
        </p:spPr>
      </p:pic>
      <p:pic>
        <p:nvPicPr>
          <p:cNvPr id="13" name="Рисунок 12" descr="f05fb917688a7bdfaba8ede178c926e3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64" y="1629677"/>
            <a:ext cx="2901074" cy="2069433"/>
          </a:xfrm>
          <a:prstGeom prst="rect">
            <a:avLst/>
          </a:prstGeom>
        </p:spPr>
      </p:pic>
      <p:pic>
        <p:nvPicPr>
          <p:cNvPr id="14" name="Рисунок 13" descr="regnum_picture_1468165717_norma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343" y="1629678"/>
            <a:ext cx="3024622" cy="1565539"/>
          </a:xfrm>
          <a:prstGeom prst="rect">
            <a:avLst/>
          </a:prstGeom>
        </p:spPr>
      </p:pic>
      <p:sp>
        <p:nvSpPr>
          <p:cNvPr id="8" name="Управляющая кнопка: назад 7">
            <a:hlinkClick r:id="rId6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85364" y="3699110"/>
            <a:ext cx="29010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«Защищая Москву в суровые ноябрьские дни 1941 года на этом рубеже в жестокой схватке </a:t>
            </a:r>
            <a:r>
              <a:rPr lang="ru-RU" i="1" dirty="0" err="1" smtClean="0"/>
              <a:t>c</a:t>
            </a:r>
            <a:r>
              <a:rPr lang="ru-RU" i="1" dirty="0" smtClean="0"/>
              <a:t> фашистскими захватчиками стояли насмерть и победили 28 героев-панфиловцев»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297343" y="3484345"/>
            <a:ext cx="302462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Блокада Ленинграда продлилась с 1941 по 1944 год, всего 871 день. Блокадный хлеб – символ стойкости и героизма жителей непокоренного города.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452794" y="3339966"/>
            <a:ext cx="2578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Знаменосец на куполе Рейхстага – символ Великой Победы над фашисткой Германией в 1945 году.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9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820054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баллов</a:t>
            </a:r>
          </a:p>
        </p:txBody>
      </p:sp>
      <p:pic>
        <p:nvPicPr>
          <p:cNvPr id="8" name="Рисунок 7" descr="4547fe5291ffc5ffd7cbfbfad98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877" y="1507151"/>
            <a:ext cx="3337416" cy="1790164"/>
          </a:xfrm>
          <a:prstGeom prst="rect">
            <a:avLst/>
          </a:prstGeom>
        </p:spPr>
      </p:pic>
      <p:pic>
        <p:nvPicPr>
          <p:cNvPr id="11" name="Рисунок 10" descr="srazhenie-u-misa-tend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56" y="1507151"/>
            <a:ext cx="2646794" cy="1890567"/>
          </a:xfrm>
          <a:prstGeom prst="rect">
            <a:avLst/>
          </a:prstGeom>
        </p:spPr>
      </p:pic>
      <p:pic>
        <p:nvPicPr>
          <p:cNvPr id="15" name="Рисунок 14" descr="3b0ec5f656795a6a04bf458e0e938ed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110" y="1507151"/>
            <a:ext cx="2431541" cy="3023840"/>
          </a:xfrm>
          <a:prstGeom prst="rect">
            <a:avLst/>
          </a:prstGeom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3887" y="4263992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7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204" y="2209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ошибку.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Восстанови хронологию слева направо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7858" y="820054"/>
            <a:ext cx="222343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баллов</a:t>
            </a:r>
          </a:p>
        </p:txBody>
      </p:sp>
      <p:pic>
        <p:nvPicPr>
          <p:cNvPr id="8" name="Рисунок 7" descr="4547fe5291ffc5ffd7cbfbfad98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948" y="1507151"/>
            <a:ext cx="3337416" cy="1790164"/>
          </a:xfrm>
          <a:prstGeom prst="rect">
            <a:avLst/>
          </a:prstGeom>
        </p:spPr>
      </p:pic>
      <p:pic>
        <p:nvPicPr>
          <p:cNvPr id="11" name="Рисунок 10" descr="srazhenie-u-misa-tend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948" y="1507151"/>
            <a:ext cx="2646794" cy="1890567"/>
          </a:xfrm>
          <a:prstGeom prst="rect">
            <a:avLst/>
          </a:prstGeom>
        </p:spPr>
      </p:pic>
      <p:pic>
        <p:nvPicPr>
          <p:cNvPr id="15" name="Рисунок 14" descr="3b0ec5f656795a6a04bf458e0e938ed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16" y="1507151"/>
            <a:ext cx="1944303" cy="2417916"/>
          </a:xfrm>
          <a:prstGeom prst="rect">
            <a:avLst/>
          </a:prstGeom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5181341" y="4467039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36884" y="3753853"/>
            <a:ext cx="205018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Пётр </a:t>
            </a:r>
            <a:r>
              <a:rPr lang="en-US" dirty="0" smtClean="0"/>
              <a:t>I – </a:t>
            </a:r>
            <a:r>
              <a:rPr lang="ru-RU" dirty="0" smtClean="0"/>
              <a:t>первая морская победа русского флота у мыса Гангут в  Северной войне 27 июля (7 августа) 1714 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690948" y="3397718"/>
            <a:ext cx="333741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26 июня (7 июля) 1770 г. во время русско-турецкой войны 1768-1774 гг</a:t>
            </a:r>
            <a:r>
              <a:rPr lang="ru-RU" dirty="0" smtClean="0">
                <a:hlinkClick r:id="rId7"/>
              </a:rPr>
              <a:t>.</a:t>
            </a:r>
            <a:r>
              <a:rPr lang="ru-RU" dirty="0" smtClean="0"/>
              <a:t> произошло одно из самых известных сражений парусного флота, известное как </a:t>
            </a:r>
            <a:r>
              <a:rPr lang="ru-RU" dirty="0" err="1" smtClean="0"/>
              <a:t>Чесменское</a:t>
            </a:r>
            <a:r>
              <a:rPr lang="ru-RU" dirty="0" smtClean="0"/>
              <a:t> сражение.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246948" y="3397718"/>
            <a:ext cx="24479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Морское сражение между русской эскадрой под командованием Ф. Ф. Ушакова произошло 28—29 августа (8—9 сентября) 1790 года около </a:t>
            </a:r>
            <a:r>
              <a:rPr lang="ru-RU" dirty="0" err="1" smtClean="0"/>
              <a:t>Тендровской</a:t>
            </a:r>
            <a:r>
              <a:rPr lang="ru-RU" dirty="0" smtClean="0"/>
              <a:t> косы.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073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pic>
        <p:nvPicPr>
          <p:cNvPr id="10" name="Рисунок 9" descr="ZUB_07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786" y="1335010"/>
            <a:ext cx="6117011" cy="34391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балл</a:t>
            </a:r>
          </a:p>
        </p:txBody>
      </p:sp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630018" y="1479390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6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pic>
        <p:nvPicPr>
          <p:cNvPr id="10" name="Рисунок 9" descr="ZUB_07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657" y="1655545"/>
            <a:ext cx="4182332" cy="2351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50543" y="4263992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балл</a:t>
            </a:r>
          </a:p>
        </p:txBody>
      </p:sp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59883" y="1655544"/>
            <a:ext cx="39752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Ми́нину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Пожа́рскому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 скульптурный монумент, посвящённый предводителям Второго народного ополчения 1612 года, а также окончанию Смутного времени и изгнанию польских интервентов из России. Является первым крупным скульптурным памятником в Москве. </a:t>
            </a:r>
            <a:r>
              <a:rPr lang="ru-RU" sz="1600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 ноября — День освобождения Москвы силами народного ополчения под руководством Кузьмы Минина и Дмитрия Пожарского от польских интервентов (1612 год).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балла</a:t>
            </a:r>
          </a:p>
        </p:txBody>
      </p:sp>
      <p:pic>
        <p:nvPicPr>
          <p:cNvPr id="12" name="Рисунок 11" descr="the-motherland-calls-volgograd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29" y="1479390"/>
            <a:ext cx="5283969" cy="3323616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5129" y="2454442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6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балла</a:t>
            </a:r>
          </a:p>
        </p:txBody>
      </p:sp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366787" y="1479390"/>
            <a:ext cx="3898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Ро́дина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- мать зовёт!» — композиционный центр памятника-ансамбля «Героям Сталинградской битвы» на Мамаевом кургане в Волгограде.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Сталинградская битва закончилась 2 февраля 1943 г. разгромом немецко-фашистских войск и стало переломным моментом во Второй мировой войне.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3543115-c03a623d883fb76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721" y="1655545"/>
            <a:ext cx="3225267" cy="2418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pic>
        <p:nvPicPr>
          <p:cNvPr id="11" name="Рисунок 10" descr="Дни воинской Славы Росси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838" y="341620"/>
            <a:ext cx="6076878" cy="3281518"/>
          </a:xfrm>
          <a:prstGeom prst="rect">
            <a:avLst/>
          </a:prstGeom>
        </p:spPr>
      </p:pic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1815838" y="4059771"/>
            <a:ext cx="2589196" cy="43858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RoadRadio" pitchFamily="2" charset="0"/>
                <a:hlinkClick r:id="rId4" action="ppaction://hlinksldjump"/>
              </a:rPr>
              <a:t>ВИКТОРИНА</a:t>
            </a:r>
            <a:endParaRPr lang="ru-RU" alt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5555381" y="3840481"/>
            <a:ext cx="2337335" cy="8079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RoadRadio" pitchFamily="2" charset="0"/>
                <a:hlinkClick r:id="rId5" action="ppaction://hlinksldjump"/>
              </a:rPr>
              <a:t>КОНКУРС  КАПИТАНОВ</a:t>
            </a:r>
            <a:endParaRPr lang="ru-RU" alt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48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балла</a:t>
            </a:r>
          </a:p>
        </p:txBody>
      </p:sp>
      <p:pic>
        <p:nvPicPr>
          <p:cNvPr id="14" name="Рисунок 13" descr="f0dd589fc1c08cfd14f3803f0f6bb7e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5" y="1479390"/>
            <a:ext cx="5238750" cy="3467100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5129" y="2348564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6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балла</a:t>
            </a:r>
          </a:p>
        </p:txBody>
      </p:sp>
      <p:pic>
        <p:nvPicPr>
          <p:cNvPr id="14" name="Рисунок 13" descr="f0dd589fc1c08cfd14f3803f0f6bb7e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820" y="1479390"/>
            <a:ext cx="3320339" cy="2197461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86038" y="1479390"/>
            <a:ext cx="41388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kern="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kern="0" dirty="0" err="1" smtClean="0">
                <a:latin typeface="Times New Roman" pitchFamily="18" charset="0"/>
                <a:cs typeface="Times New Roman" pitchFamily="18" charset="0"/>
              </a:rPr>
              <a:t>Во́ин-освободи́тель</a:t>
            </a:r>
            <a:r>
              <a:rPr lang="ru-RU" sz="1600" b="1" kern="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 — монумент павшим в боях за Берлин советским воинам на военном мемориале в </a:t>
            </a:r>
            <a:r>
              <a:rPr lang="ru-RU" sz="1600" kern="0" dirty="0" err="1" smtClean="0">
                <a:latin typeface="Times New Roman" pitchFamily="18" charset="0"/>
                <a:cs typeface="Times New Roman" pitchFamily="18" charset="0"/>
              </a:rPr>
              <a:t>Трептов-парке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kern="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 Берлине. Монумент «</a:t>
            </a:r>
            <a:r>
              <a:rPr lang="ru-RU" sz="1600" kern="0" dirty="0" err="1" smtClean="0">
                <a:latin typeface="Times New Roman" pitchFamily="18" charset="0"/>
                <a:cs typeface="Times New Roman" pitchFamily="18" charset="0"/>
              </a:rPr>
              <a:t>Во́ин-освободи́тель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» является символом </a:t>
            </a:r>
            <a:r>
              <a:rPr lang="ru-RU" sz="1600" b="1" kern="0" dirty="0" smtClean="0">
                <a:latin typeface="Times New Roman" pitchFamily="18" charset="0"/>
                <a:cs typeface="Times New Roman" pitchFamily="18" charset="0"/>
              </a:rPr>
              <a:t>победы советского народа в Великой Отечественной и Второй мировой войне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, и освобождения народов Европы от нацизма в </a:t>
            </a:r>
            <a:r>
              <a:rPr lang="ru-RU" sz="1600" b="1" kern="0" dirty="0" smtClean="0">
                <a:latin typeface="Times New Roman" pitchFamily="18" charset="0"/>
                <a:cs typeface="Times New Roman" pitchFamily="18" charset="0"/>
              </a:rPr>
              <a:t>1945г.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 День Победы в России празднуется </a:t>
            </a:r>
            <a:r>
              <a:rPr lang="ru-RU" sz="1600" b="1" kern="0" dirty="0" smtClean="0">
                <a:latin typeface="Times New Roman" pitchFamily="18" charset="0"/>
                <a:cs typeface="Times New Roman" pitchFamily="18" charset="0"/>
              </a:rPr>
              <a:t>9 мая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 и является самым главным патриотическим праздником современной России.</a:t>
            </a:r>
            <a:endParaRPr lang="ru-RU" sz="16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балла</a:t>
            </a:r>
          </a:p>
        </p:txBody>
      </p:sp>
      <p:pic>
        <p:nvPicPr>
          <p:cNvPr id="10" name="Рисунок 9" descr="555423-html-m2dc2d5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179" y="1342122"/>
            <a:ext cx="4863164" cy="3647373"/>
          </a:xfrm>
          <a:prstGeom prst="rect">
            <a:avLst/>
          </a:prstGeom>
        </p:spPr>
      </p:pic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425566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6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балла</a:t>
            </a:r>
          </a:p>
        </p:txBody>
      </p:sp>
      <p:pic>
        <p:nvPicPr>
          <p:cNvPr id="10" name="Рисунок 9" descr="555423-html-m2dc2d5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259" y="1479390"/>
            <a:ext cx="3237956" cy="2428467"/>
          </a:xfrm>
          <a:prstGeom prst="rect">
            <a:avLst/>
          </a:prstGeom>
        </p:spPr>
      </p:pic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" y="2242686"/>
            <a:ext cx="122240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2409" y="1342122"/>
            <a:ext cx="434682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Памятник «Курская битва. Танковое сражение под Прохоровкой. 1943 год».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Сражение под Прохоровкой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 сражение между бронетанковыми частями германской и советской армий в ходе оборонительной фазы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Курской битвы.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Произошло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12 июля 1943 года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на южном фасе Курской дуги (Белгородское направление) в полосе Воронежского фронта, в районе станции Прохоровка. Является одним из крупнейших сражений в военной истории с применением бронетанковых сил.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баллов</a:t>
            </a:r>
          </a:p>
        </p:txBody>
      </p:sp>
      <p:pic>
        <p:nvPicPr>
          <p:cNvPr id="12" name="Рисунок 11" descr="Moscow_05-2017_img17_Triumphal_Ga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321" y="1330090"/>
            <a:ext cx="3503597" cy="3503597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5129" y="2435192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6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664" y="1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765"/>
            <a:ext cx="8990214" cy="56549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ПАМЯТНИКИ ИСТОРИИ</a:t>
            </a: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22408" y="913897"/>
            <a:ext cx="7459580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Назовите событие, которому посвящён памятник</a:t>
            </a:r>
          </a:p>
          <a:p>
            <a:pPr algn="ctr"/>
            <a:endParaRPr lang="ru-RU" sz="2100" dirty="0">
              <a:latin typeface="RoadRadio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655545"/>
            <a:ext cx="1222408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баллов</a:t>
            </a:r>
          </a:p>
        </p:txBody>
      </p:sp>
      <p:pic>
        <p:nvPicPr>
          <p:cNvPr id="12" name="Рисунок 11" descr="Moscow_05-2017_img17_Triumphal_Ga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052" y="1479390"/>
            <a:ext cx="2570164" cy="2570164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5129" y="2435192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13297" y="1479390"/>
            <a:ext cx="4475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Моско́вские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Триумфа́льные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воро́та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Триумфальная арка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—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триумфальная арка в Москве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честь победы русского народа в Отечественной войне 1812 года. Одним из переломных моментов в этой войне стало Бородинское сражение.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91341740-800x6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0061" y="3049050"/>
            <a:ext cx="3413331" cy="1888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2812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6" y="60765"/>
            <a:ext cx="8990214" cy="5654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КОНКУРС КАПИТАНОВ</a:t>
            </a:r>
            <a:b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</a:b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3786" y="1414914"/>
            <a:ext cx="8739957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Как называлось построение немецких рыцарей, используемое ими на Чудском озере?</a:t>
            </a:r>
            <a:endParaRPr lang="ru-RU" sz="27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09093" y="2598820"/>
            <a:ext cx="2539985" cy="21849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3393" y="2454442"/>
            <a:ext cx="3128329" cy="25956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 smtClean="0">
              <a:solidFill>
                <a:srgbClr val="FF0000"/>
              </a:solidFill>
              <a:latin typeface="RoadRadio" pitchFamily="2" charset="0"/>
            </a:endParaRPr>
          </a:p>
          <a:p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3786" y="1980407"/>
            <a:ext cx="8884554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Как звали татарского хана, потерпевшего поражение на Куликовом поле? </a:t>
            </a:r>
            <a:endParaRPr lang="ru-RU" sz="27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3786" y="3408549"/>
            <a:ext cx="8787015" cy="7206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Почему местом для сражения князь Дмитрий выбрал именно Куликово поле? Ведь оно было такое неровное, изрытое оврагами, речушками? </a:t>
            </a:r>
            <a:endParaRPr lang="ru-RU" sz="27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3786" y="2598820"/>
            <a:ext cx="85846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+mj-lt"/>
                <a:cs typeface="Times New Roman" pitchFamily="18" charset="0"/>
              </a:rPr>
              <a:t>С какой целью и при каком императоре велась Северная война? </a:t>
            </a:r>
            <a:endParaRPr lang="ru-RU" sz="2200" b="1" dirty="0">
              <a:latin typeface="+mj-lt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1325" y="4281638"/>
            <a:ext cx="8787015" cy="7206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latin typeface="Calibri Light" pitchFamily="34" charset="0"/>
              </a:rPr>
              <a:t>Сколько лет длилась Великая Отечественная война? Сколько дней длилась Блокада Ленинграда и Сталинградская битва?</a:t>
            </a:r>
            <a:endParaRPr lang="ru-RU" sz="2200" b="1" dirty="0">
              <a:latin typeface="Calibri Light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80604" y="789272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4" action="ppaction://hlinksldjump"/>
              </a:rPr>
              <a:t>ОТВЕТЫ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8167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6" y="60765"/>
            <a:ext cx="8990214" cy="5654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  <a:t>КОНКУРС КАПИТАНОВ</a:t>
            </a:r>
            <a:br>
              <a:rPr lang="ru-RU" sz="2400" b="1" dirty="0" smtClean="0">
                <a:solidFill>
                  <a:srgbClr val="FF0000"/>
                </a:solidFill>
                <a:latin typeface="RoadRadio" pitchFamily="2" charset="0"/>
              </a:rPr>
            </a:br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0" y="631151"/>
            <a:ext cx="9144000" cy="342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444" tIns="29222" rIns="58444" bIns="2922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3786" y="1414914"/>
            <a:ext cx="8739957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 называлось построение немецких рыцарей, используемое ими на Чудском озере?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«Свинья» - форма острого клина.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09093" y="2598820"/>
            <a:ext cx="2539985" cy="21849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3393" y="2454442"/>
            <a:ext cx="3128329" cy="25956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 smtClean="0">
              <a:solidFill>
                <a:srgbClr val="FF0000"/>
              </a:solidFill>
              <a:latin typeface="RoadRadio" pitchFamily="2" charset="0"/>
            </a:endParaRPr>
          </a:p>
          <a:p>
            <a:endParaRPr lang="ru-RU" sz="24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3786" y="1980407"/>
            <a:ext cx="8884554" cy="5654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 звали татарского хана, потерпевшего поражение на Куликовом поле?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Мамай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3786" y="3200604"/>
            <a:ext cx="8787015" cy="7206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Почему местом для сражения князь Дмитрий выбрал именно Куликово поле? Ведь оно было такое неровное, изрытое оврагами, речушками?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Манголо-татары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качестве ударной силы использовали конницу, на такой местности они не могли воспользоваться преимуществом скорости и ровного строя.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3786" y="2598820"/>
            <a:ext cx="8584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какой целью и при каком императоре велась Северная война?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Северную войну начал император Пётр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целью получить выход к Балтийскому морю. 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1325" y="3921293"/>
            <a:ext cx="8787015" cy="7206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Сколько лет длилась Великая Отечественная война? Сколько дней длилась Блокада Ленинграда и Сталинградская битва?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года, 900 (871) дней и 200 (203) соответственно.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80604" y="789272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ОТВЕТЫ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8167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079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61801" y="195264"/>
            <a:ext cx="7007225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RoadRadio" pitchFamily="2" charset="0"/>
              </a:rPr>
              <a:t>ВИКТОРИНА </a:t>
            </a:r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1801" y="847023"/>
            <a:ext cx="1386038" cy="8855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4" action="ppaction://hlinksldjump"/>
              </a:rPr>
              <a:t>ВОЕННАЯ ИСТОРИЯ</a:t>
            </a:r>
          </a:p>
          <a:p>
            <a:pPr algn="ctr"/>
            <a:r>
              <a:rPr lang="ru-RU" b="1" dirty="0" smtClean="0">
                <a:hlinkClick r:id="rId4" action="ppaction://hlinksldjump"/>
              </a:rPr>
              <a:t>РОССИИ</a:t>
            </a:r>
          </a:p>
          <a:p>
            <a:pPr algn="ctr"/>
            <a:r>
              <a:rPr lang="ru-RU" b="1" dirty="0" smtClean="0">
                <a:hlinkClick r:id="rId4" action="ppaction://hlinksldjump"/>
              </a:rPr>
              <a:t>1 балл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85975" y="847023"/>
            <a:ext cx="1386038" cy="8855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5" action="ppaction://hlinksldjump"/>
              </a:rPr>
              <a:t>ВОЕННАЯ ИСТОРИЯ</a:t>
            </a:r>
          </a:p>
          <a:p>
            <a:pPr algn="ctr"/>
            <a:r>
              <a:rPr lang="ru-RU" b="1" dirty="0" smtClean="0">
                <a:hlinkClick r:id="rId5" action="ppaction://hlinksldjump"/>
              </a:rPr>
              <a:t>РОССИИ</a:t>
            </a:r>
          </a:p>
          <a:p>
            <a:pPr algn="ctr"/>
            <a:r>
              <a:rPr lang="ru-RU" b="1" dirty="0" smtClean="0">
                <a:hlinkClick r:id="rId5" action="ppaction://hlinksldjump"/>
              </a:rPr>
              <a:t>2 балла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16391" y="847023"/>
            <a:ext cx="1386038" cy="8855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6" action="ppaction://hlinksldjump"/>
              </a:rPr>
              <a:t>ВОЕННАЯ ИСТОРИЯ</a:t>
            </a:r>
          </a:p>
          <a:p>
            <a:pPr algn="ctr"/>
            <a:r>
              <a:rPr lang="ru-RU" b="1" dirty="0" smtClean="0">
                <a:hlinkClick r:id="rId6" action="ppaction://hlinksldjump"/>
              </a:rPr>
              <a:t>РОССИИ</a:t>
            </a:r>
          </a:p>
          <a:p>
            <a:pPr algn="ctr"/>
            <a:r>
              <a:rPr lang="ru-RU" b="1" dirty="0" smtClean="0">
                <a:hlinkClick r:id="rId6" action="ppaction://hlinksldjump"/>
              </a:rPr>
              <a:t>3 балла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84927" y="847023"/>
            <a:ext cx="1386038" cy="8855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7" action="ppaction://hlinksldjump"/>
              </a:rPr>
              <a:t>ВОЕННАЯ ИСТОРИЯ</a:t>
            </a:r>
          </a:p>
          <a:p>
            <a:pPr algn="ctr"/>
            <a:r>
              <a:rPr lang="ru-RU" b="1" dirty="0" smtClean="0">
                <a:hlinkClick r:id="rId7" action="ppaction://hlinksldjump"/>
              </a:rPr>
              <a:t>РОССИИ</a:t>
            </a:r>
          </a:p>
          <a:p>
            <a:pPr algn="ctr"/>
            <a:r>
              <a:rPr lang="ru-RU" b="1" dirty="0" smtClean="0">
                <a:hlinkClick r:id="rId7" action="ppaction://hlinksldjump"/>
              </a:rPr>
              <a:t>4 балла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64251" y="847023"/>
            <a:ext cx="1386038" cy="8855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8" action="ppaction://hlinksldjump"/>
              </a:rPr>
              <a:t>ВОЕННАЯ ИСТОРИЯ</a:t>
            </a:r>
          </a:p>
          <a:p>
            <a:pPr algn="ctr"/>
            <a:r>
              <a:rPr lang="ru-RU" b="1" dirty="0" smtClean="0">
                <a:hlinkClick r:id="rId8" action="ppaction://hlinksldjump"/>
              </a:rPr>
              <a:t>РОССИИ</a:t>
            </a:r>
          </a:p>
          <a:p>
            <a:pPr algn="ctr"/>
            <a:r>
              <a:rPr lang="ru-RU" b="1" dirty="0" smtClean="0">
                <a:hlinkClick r:id="rId8" action="ppaction://hlinksldjump"/>
              </a:rPr>
              <a:t>5 баллов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61801" y="1886552"/>
            <a:ext cx="1386038" cy="8855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9" action="ppaction://hlinksldjump"/>
              </a:rPr>
              <a:t>ВЕЛИКИЕ ПОЛКОВОДЦЫ РОССИИ</a:t>
            </a:r>
          </a:p>
          <a:p>
            <a:pPr algn="ctr"/>
            <a:r>
              <a:rPr lang="ru-RU" b="1" dirty="0" smtClean="0">
                <a:hlinkClick r:id="rId9" action="ppaction://hlinksldjump"/>
              </a:rPr>
              <a:t>1 балл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85975" y="1886552"/>
            <a:ext cx="1386038" cy="8855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0" action="ppaction://hlinksldjump"/>
              </a:rPr>
              <a:t>ВЕЛИКИЕ ПОЛКОВОДЦЫ РОССИИ</a:t>
            </a:r>
          </a:p>
          <a:p>
            <a:pPr algn="ctr"/>
            <a:r>
              <a:rPr lang="ru-RU" b="1" dirty="0" smtClean="0">
                <a:hlinkClick r:id="rId10" action="ppaction://hlinksldjump"/>
              </a:rPr>
              <a:t>2 балла</a:t>
            </a:r>
            <a:endParaRPr lang="ru-RU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16391" y="1886552"/>
            <a:ext cx="1386038" cy="8855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1" action="ppaction://hlinksldjump"/>
              </a:rPr>
              <a:t>ВЕЛИКИЕ ПОЛКОВОДЦЫ РОССИИ</a:t>
            </a:r>
          </a:p>
          <a:p>
            <a:pPr algn="ctr"/>
            <a:r>
              <a:rPr lang="ru-RU" b="1" dirty="0" smtClean="0">
                <a:hlinkClick r:id="rId11" action="ppaction://hlinksldjump"/>
              </a:rPr>
              <a:t>3 балла</a:t>
            </a:r>
            <a:endParaRPr lang="ru-RU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84927" y="1886552"/>
            <a:ext cx="1386038" cy="8855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2" action="ppaction://hlinksldjump"/>
              </a:rPr>
              <a:t>ВЕЛИКИЕ ПОЛКОВОДЦЫ РОССИИ</a:t>
            </a:r>
          </a:p>
          <a:p>
            <a:pPr algn="ctr"/>
            <a:r>
              <a:rPr lang="ru-RU" b="1" dirty="0" smtClean="0">
                <a:hlinkClick r:id="rId12" action="ppaction://hlinksldjump"/>
              </a:rPr>
              <a:t>4 балла</a:t>
            </a:r>
            <a:endParaRPr lang="ru-RU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64251" y="1886552"/>
            <a:ext cx="1386038" cy="8855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3" action="ppaction://hlinksldjump"/>
              </a:rPr>
              <a:t>ВЕЛИКИЕ ПОЛКОВОДЦЫ РОССИИ</a:t>
            </a:r>
          </a:p>
          <a:p>
            <a:pPr algn="ctr"/>
            <a:r>
              <a:rPr lang="ru-RU" b="1" dirty="0" smtClean="0">
                <a:hlinkClick r:id="rId13" action="ppaction://hlinksldjump"/>
              </a:rPr>
              <a:t>5 баллов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61801" y="2924287"/>
            <a:ext cx="1386038" cy="8855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4" action="ppaction://hlinksldjump"/>
              </a:rPr>
              <a:t>ЛЕНТА ВРЕМЕНИ</a:t>
            </a:r>
          </a:p>
          <a:p>
            <a:pPr algn="ctr"/>
            <a:r>
              <a:rPr lang="ru-RU" b="1" dirty="0" smtClean="0">
                <a:hlinkClick r:id="rId14" action="ppaction://hlinksldjump"/>
              </a:rPr>
              <a:t>1 балл</a:t>
            </a:r>
            <a:endParaRPr lang="ru-RU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885975" y="2924287"/>
            <a:ext cx="1386038" cy="8855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5" action="ppaction://hlinksldjump"/>
              </a:rPr>
              <a:t>ЛЕНТА ВРЕМЕНИ</a:t>
            </a:r>
          </a:p>
          <a:p>
            <a:pPr algn="ctr"/>
            <a:r>
              <a:rPr lang="ru-RU" b="1" dirty="0" smtClean="0">
                <a:hlinkClick r:id="rId15" action="ppaction://hlinksldjump"/>
              </a:rPr>
              <a:t>2 балла</a:t>
            </a:r>
            <a:endParaRPr lang="ru-RU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16391" y="2924287"/>
            <a:ext cx="1386038" cy="8855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6" action="ppaction://hlinksldjump"/>
              </a:rPr>
              <a:t>ЛЕНТА ВРЕМЕНИ</a:t>
            </a:r>
          </a:p>
          <a:p>
            <a:pPr algn="ctr"/>
            <a:r>
              <a:rPr lang="ru-RU" b="1" dirty="0" smtClean="0">
                <a:hlinkClick r:id="rId16" action="ppaction://hlinksldjump"/>
              </a:rPr>
              <a:t>3 балла</a:t>
            </a:r>
            <a:endParaRPr lang="ru-RU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884927" y="2924287"/>
            <a:ext cx="1386038" cy="8855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7" action="ppaction://hlinksldjump"/>
              </a:rPr>
              <a:t>ЛЕНТА ВРЕМЕНИ</a:t>
            </a:r>
          </a:p>
          <a:p>
            <a:pPr algn="ctr"/>
            <a:r>
              <a:rPr lang="ru-RU" b="1" dirty="0" smtClean="0">
                <a:hlinkClick r:id="rId17" action="ppaction://hlinksldjump"/>
              </a:rPr>
              <a:t>4 балла</a:t>
            </a:r>
            <a:endParaRPr lang="ru-RU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464251" y="2924287"/>
            <a:ext cx="1386038" cy="8855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8" action="ppaction://hlinksldjump"/>
              </a:rPr>
              <a:t>ЛЕНТА ВРЕМЕНИ</a:t>
            </a:r>
          </a:p>
          <a:p>
            <a:pPr algn="ctr"/>
            <a:r>
              <a:rPr lang="ru-RU" b="1" dirty="0" smtClean="0">
                <a:hlinkClick r:id="rId18" action="ppaction://hlinksldjump"/>
              </a:rPr>
              <a:t>5 баллов</a:t>
            </a:r>
            <a:endParaRPr lang="ru-RU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61801" y="3962211"/>
            <a:ext cx="1386038" cy="88552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19" action="ppaction://hlinksldjump"/>
              </a:rPr>
              <a:t>ПАМЯТНИКИ ИСТОРИИ</a:t>
            </a:r>
          </a:p>
          <a:p>
            <a:pPr algn="ctr"/>
            <a:r>
              <a:rPr lang="ru-RU" b="1" dirty="0" smtClean="0">
                <a:hlinkClick r:id="rId19" action="ppaction://hlinksldjump"/>
              </a:rPr>
              <a:t>1 балл</a:t>
            </a:r>
            <a:endParaRPr lang="ru-RU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85975" y="3962211"/>
            <a:ext cx="1386038" cy="88552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20" action="ppaction://hlinksldjump"/>
              </a:rPr>
              <a:t>ПАМЯТНИКИ ИСТОРИИ</a:t>
            </a:r>
          </a:p>
          <a:p>
            <a:pPr algn="ctr"/>
            <a:r>
              <a:rPr lang="ru-RU" b="1" dirty="0" smtClean="0">
                <a:hlinkClick r:id="rId20" action="ppaction://hlinksldjump"/>
              </a:rPr>
              <a:t>2 балл</a:t>
            </a:r>
            <a:endParaRPr lang="ru-RU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416391" y="3962211"/>
            <a:ext cx="1386038" cy="88552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21" action="ppaction://hlinksldjump"/>
              </a:rPr>
              <a:t>ПАМЯТНИКИ ИСТОРИИ</a:t>
            </a:r>
          </a:p>
          <a:p>
            <a:pPr algn="ctr"/>
            <a:r>
              <a:rPr lang="ru-RU" b="1" dirty="0" smtClean="0">
                <a:hlinkClick r:id="rId21" action="ppaction://hlinksldjump"/>
              </a:rPr>
              <a:t>3 балл</a:t>
            </a:r>
            <a:endParaRPr lang="ru-RU" b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84927" y="3962211"/>
            <a:ext cx="1386038" cy="88552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22" action="ppaction://hlinksldjump"/>
              </a:rPr>
              <a:t>ПАМЯТНИКИ ИСТОРИИ</a:t>
            </a:r>
          </a:p>
          <a:p>
            <a:pPr algn="ctr"/>
            <a:r>
              <a:rPr lang="ru-RU" b="1" dirty="0" smtClean="0">
                <a:hlinkClick r:id="rId22" action="ppaction://hlinksldjump"/>
              </a:rPr>
              <a:t>4 балл</a:t>
            </a:r>
            <a:endParaRPr lang="ru-RU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464251" y="3962211"/>
            <a:ext cx="1386038" cy="88552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hlinkClick r:id="rId23" action="ppaction://hlinksldjump"/>
              </a:rPr>
              <a:t>ПАМЯТНИКИ ИСТОРИИ</a:t>
            </a:r>
          </a:p>
          <a:p>
            <a:pPr algn="ctr"/>
            <a:r>
              <a:rPr lang="ru-RU" b="1" dirty="0" smtClean="0">
                <a:hlinkClick r:id="rId23" action="ppaction://hlinksldjump"/>
              </a:rPr>
              <a:t>5 балл</a:t>
            </a:r>
            <a:endParaRPr lang="ru-RU" b="1" dirty="0"/>
          </a:p>
        </p:txBody>
      </p:sp>
      <p:sp>
        <p:nvSpPr>
          <p:cNvPr id="29" name="Прямоугольник 8"/>
          <p:cNvSpPr>
            <a:spLocks noChangeArrowheads="1"/>
          </p:cNvSpPr>
          <p:nvPr/>
        </p:nvSpPr>
        <p:spPr bwMode="auto">
          <a:xfrm>
            <a:off x="7292601" y="133709"/>
            <a:ext cx="1557688" cy="56169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FF0000"/>
                </a:solidFill>
                <a:latin typeface="RoadRadio" pitchFamily="2" charset="0"/>
                <a:hlinkClick r:id="rId24" action="ppaction://hlinksldjump"/>
              </a:rPr>
              <a:t>КОНКУРС  КАПИТАНОВ</a:t>
            </a:r>
            <a:endParaRPr lang="ru-RU" altLang="ru-RU" sz="1600" b="1" dirty="0">
              <a:solidFill>
                <a:srgbClr val="FF0000"/>
              </a:solidFill>
              <a:latin typeface="RoadRadio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9634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2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485326" y="981777"/>
            <a:ext cx="7007225" cy="437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just"/>
            <a:r>
              <a:rPr lang="ru-RU" sz="2800" dirty="0" smtClean="0"/>
              <a:t>Немцы рассчитывали легко справиться с русскими, зная их боевой строй, но ошиблись. Александр их перехитрил. Пока передовой отряд рыцарей пробивался через строй новгородской пехоты, княжеские дружины не трогались с места, а на флангах стояли конные отряды. Был приказ пехоте отходить дальше на лёд. Назовите дату и название сражения. 1 балл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786838" y="4533499"/>
            <a:ext cx="705713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4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2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639330" y="1017152"/>
            <a:ext cx="3336931" cy="453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400" dirty="0" smtClean="0"/>
              <a:t>Немцы рассчитывали легко справиться с русскими, зная их боевой строй, но ошиблись. Александр их перехитрил. Пока передовой отряд рыцарей пробивался через строй новгородской пехоты, княжеские дружины не трогались с места, а на флангах стояли конные отряды. Был приказ пехоте отходить дальше на лёд. Назовите дату и название сражения. 1 балл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800" b="1" dirty="0" smtClean="0">
                <a:solidFill>
                  <a:srgbClr val="7030A0"/>
                </a:solidFill>
              </a:rPr>
              <a:t>Сражение на Чудском озере во главе с  новгородским князем Александром Невским 5 апреля 1242 году против немецких рыцарей Левонского ордена. 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786838" y="4533499"/>
            <a:ext cx="705713" cy="3657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Битва на Чудском озер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208" y="1133601"/>
            <a:ext cx="3328154" cy="31898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485326" y="1760401"/>
            <a:ext cx="7007225" cy="308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just"/>
            <a:r>
              <a:rPr lang="ru-RU" sz="2800" dirty="0" smtClean="0"/>
              <a:t>Идя на поле, Дмитрий Иванович приказал сжигать за собой все мосты, что бы и в мыслях ни у кого отступать не было. Перед сражением, по традиции сошлись два воина. Назовите дату, место битвы и имена воинов. 2 балла</a:t>
            </a: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hlinkClick r:id="rId4" action="ppaction://hlinksldjump"/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" y="0"/>
            <a:ext cx="9135879" cy="5143499"/>
          </a:xfrm>
          <a:prstGeom prst="rect">
            <a:avLst/>
          </a:prstGeom>
        </p:spPr>
      </p:pic>
      <p:sp>
        <p:nvSpPr>
          <p:cNvPr id="22534" name="Прямоугольник 8"/>
          <p:cNvSpPr>
            <a:spLocks noChangeArrowheads="1"/>
          </p:cNvSpPr>
          <p:nvPr/>
        </p:nvSpPr>
        <p:spPr bwMode="auto">
          <a:xfrm>
            <a:off x="1332926" y="195264"/>
            <a:ext cx="7007225" cy="16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фрагменту из описания дать название сражения из военной истории России.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>
              <a:solidFill>
                <a:srgbClr val="FF0000"/>
              </a:solidFill>
              <a:latin typeface="RoadRadio" pitchFamily="2" charset="0"/>
            </a:endParaRPr>
          </a:p>
        </p:txBody>
      </p:sp>
      <p:sp>
        <p:nvSpPr>
          <p:cNvPr id="24583" name="AutoShape 5"/>
          <p:cNvSpPr>
            <a:spLocks noChangeArrowheads="1"/>
          </p:cNvSpPr>
          <p:nvPr/>
        </p:nvSpPr>
        <p:spPr bwMode="gray">
          <a:xfrm>
            <a:off x="250825" y="2122488"/>
            <a:ext cx="5257800" cy="965200"/>
          </a:xfrm>
          <a:prstGeom prst="roundRect">
            <a:avLst>
              <a:gd name="adj" fmla="val 20500"/>
            </a:avLst>
          </a:prstGeom>
          <a:noFill/>
          <a:ln w="25400">
            <a:noFill/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ru-RU" altLang="ru-RU" sz="180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1629706" y="1286659"/>
            <a:ext cx="3741191" cy="367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r>
              <a:rPr lang="ru-RU" sz="1800" b="1" dirty="0" err="1" smtClean="0"/>
              <a:t>Кулико́вская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би́тва</a:t>
            </a:r>
            <a:r>
              <a:rPr lang="ru-RU" sz="1800" dirty="0" smtClean="0"/>
              <a:t> (</a:t>
            </a:r>
            <a:r>
              <a:rPr lang="ru-RU" sz="1800" b="1" dirty="0" smtClean="0"/>
              <a:t>Мамаево</a:t>
            </a:r>
            <a:r>
              <a:rPr lang="ru-RU" sz="1800" dirty="0" smtClean="0"/>
              <a:t> или </a:t>
            </a:r>
            <a:r>
              <a:rPr lang="ru-RU" sz="1800" b="1" dirty="0" smtClean="0"/>
              <a:t>Донское побоище</a:t>
            </a:r>
            <a:r>
              <a:rPr lang="ru-RU" sz="1800" dirty="0" smtClean="0"/>
              <a:t>) — крупное сражение между объединённым русским войском во главе с Великим князем Владимирским и князем Московским Дмитрием Ивановичем и войском правителя части Золотой Орды Мамая, состоявшееся 8 сентября 1380 года на Куликовом поле . Имена воинов: </a:t>
            </a:r>
            <a:r>
              <a:rPr lang="ru-RU" sz="1800" dirty="0" err="1" smtClean="0"/>
              <a:t>Пересвет</a:t>
            </a:r>
            <a:r>
              <a:rPr lang="ru-RU" sz="1800" dirty="0" smtClean="0"/>
              <a:t> и </a:t>
            </a:r>
            <a:r>
              <a:rPr lang="ru-RU" sz="1800" dirty="0" err="1" smtClean="0"/>
              <a:t>Челубей</a:t>
            </a:r>
            <a:r>
              <a:rPr lang="ru-RU" sz="1800" dirty="0" smtClean="0"/>
              <a:t>.</a:t>
            </a: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911966" y="4263992"/>
            <a:ext cx="847023" cy="5390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129" y="1559293"/>
            <a:ext cx="1360197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Peresv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1559293"/>
            <a:ext cx="3461671" cy="20558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158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16899</TotalTime>
  <Words>1821</Words>
  <Application>Microsoft Office PowerPoint</Application>
  <PresentationFormat>Экран (16:9)</PresentationFormat>
  <Paragraphs>248</Paragraphs>
  <Slides>48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Office Theme</vt:lpstr>
      <vt:lpstr>Слайд 1</vt:lpstr>
      <vt:lpstr>Источники для подготовки:</vt:lpstr>
      <vt:lpstr>Правила игры: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Найди ошибку.  Восстанови хронологию слева направо</vt:lpstr>
      <vt:lpstr>Найди ошибку.  Восстанови хронологию слева направо</vt:lpstr>
      <vt:lpstr>Найди ошибку.  Восстанови хронологию слева направо</vt:lpstr>
      <vt:lpstr>Найди ошибку.  Восстанови хронологию слева направо</vt:lpstr>
      <vt:lpstr>Найди ошибку.  Восстанови хронологию слева направо</vt:lpstr>
      <vt:lpstr>Найди ошибку.  Восстанови хронологию слева направо</vt:lpstr>
      <vt:lpstr>Найди ошибку.  Восстанови хронологию слева направо</vt:lpstr>
      <vt:lpstr>Найди ошибку.  Восстанови хронологию слева направо</vt:lpstr>
      <vt:lpstr>Найди ошибку.  Восстанови хронологию слева направо</vt:lpstr>
      <vt:lpstr>Найди ошибку.  Восстанови хронологию слева направо</vt:lpstr>
      <vt:lpstr>ПАМЯТНИКИ ИСТОРИИ</vt:lpstr>
      <vt:lpstr>ПАМЯТНИКИ ИСТОРИИ</vt:lpstr>
      <vt:lpstr>ПАМЯТНИКИ ИСТОРИИ</vt:lpstr>
      <vt:lpstr>ПАМЯТНИКИ ИСТОРИИ</vt:lpstr>
      <vt:lpstr>ПАМЯТНИКИ ИСТОРИИ</vt:lpstr>
      <vt:lpstr>ПАМЯТНИКИ ИСТОРИИ</vt:lpstr>
      <vt:lpstr>ПАМЯТНИКИ ИСТОРИИ</vt:lpstr>
      <vt:lpstr>ПАМЯТНИКИ ИСТОРИИ</vt:lpstr>
      <vt:lpstr>ПАМЯТНИКИ ИСТОРИИ</vt:lpstr>
      <vt:lpstr>ПАМЯТНИКИ ИСТОРИИ</vt:lpstr>
      <vt:lpstr> КОНКУРС КАПИТАНОВ </vt:lpstr>
      <vt:lpstr> КОНКУРС КАПИТАНОВ 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Пользователь</cp:lastModifiedBy>
  <cp:revision>167</cp:revision>
  <cp:lastPrinted>2018-09-30T16:59:51Z</cp:lastPrinted>
  <dcterms:created xsi:type="dcterms:W3CDTF">2018-09-30T08:19:35Z</dcterms:created>
  <dcterms:modified xsi:type="dcterms:W3CDTF">2022-04-07T15:20:26Z</dcterms:modified>
</cp:coreProperties>
</file>